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7"/>
  </p:notesMasterIdLst>
  <p:sldIdLst>
    <p:sldId id="467" r:id="rId5"/>
    <p:sldId id="468" r:id="rId6"/>
    <p:sldId id="469" r:id="rId7"/>
    <p:sldId id="474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293" r:id="rId20"/>
    <p:sldId id="475" r:id="rId21"/>
    <p:sldId id="471" r:id="rId22"/>
    <p:sldId id="258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478" r:id="rId41"/>
    <p:sldId id="479" r:id="rId42"/>
    <p:sldId id="408" r:id="rId43"/>
    <p:sldId id="470" r:id="rId44"/>
    <p:sldId id="477" r:id="rId45"/>
    <p:sldId id="480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Arial Rounded MT Bold" panose="020F0704030504030204" pitchFamily="34" charset="0"/>
      <p:regular r:id="rId52"/>
    </p:embeddedFont>
    <p:embeddedFont>
      <p:font typeface="BPreplay" panose="0200050300000002000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CC3300"/>
    <a:srgbClr val="AF423F"/>
    <a:srgbClr val="C15653"/>
    <a:srgbClr val="005A9E"/>
    <a:srgbClr val="F79646"/>
    <a:srgbClr val="4BACC6"/>
    <a:srgbClr val="9F8AB8"/>
    <a:srgbClr val="7D619F"/>
    <a:srgbClr val="749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80" autoAdjust="0"/>
    <p:restoredTop sz="94186" autoAdjust="0"/>
  </p:normalViewPr>
  <p:slideViewPr>
    <p:cSldViewPr>
      <p:cViewPr>
        <p:scale>
          <a:sx n="50" d="100"/>
          <a:sy n="50" d="100"/>
        </p:scale>
        <p:origin x="514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17555-3521-4F08-910A-2F1676A900E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2CFB81-2AD8-443A-A21B-2615168F9CED}">
      <dgm:prSet phldrT="[Text]" custT="1"/>
      <dgm:spPr>
        <a:solidFill>
          <a:srgbClr val="F79646"/>
        </a:solidFill>
      </dgm:spPr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Video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dirty="0" smtClean="0"/>
            <a:t>(Watch it!)</a:t>
          </a:r>
          <a:endParaRPr lang="en-US" sz="1800" dirty="0"/>
        </a:p>
      </dgm:t>
    </dgm:pt>
    <dgm:pt modelId="{E557EF4C-39B9-4A4C-BF6B-B462FED0E5D7}" type="parTrans" cxnId="{32C004DA-2EC7-4796-AE89-B5C21F94E93D}">
      <dgm:prSet/>
      <dgm:spPr/>
      <dgm:t>
        <a:bodyPr/>
        <a:lstStyle/>
        <a:p>
          <a:endParaRPr lang="en-US"/>
        </a:p>
      </dgm:t>
    </dgm:pt>
    <dgm:pt modelId="{8819B42D-F7B9-46B9-B7C6-5B83C7BF0E78}" type="sibTrans" cxnId="{32C004DA-2EC7-4796-AE89-B5C21F94E93D}">
      <dgm:prSet/>
      <dgm:spPr/>
      <dgm:t>
        <a:bodyPr/>
        <a:lstStyle/>
        <a:p>
          <a:endParaRPr lang="en-US"/>
        </a:p>
      </dgm:t>
    </dgm:pt>
    <dgm:pt modelId="{CA78C450-B725-4E3D-B506-2BFF6DE75F29}">
      <dgm:prSet phldrT="[Text]" custT="1"/>
      <dgm:spPr/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Slides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dirty="0" smtClean="0"/>
            <a:t>(Study it!)</a:t>
          </a:r>
          <a:endParaRPr lang="en-US" sz="1800" dirty="0"/>
        </a:p>
      </dgm:t>
    </dgm:pt>
    <dgm:pt modelId="{2E44379D-29AC-47CD-98D3-08158A7F2B2E}" type="parTrans" cxnId="{8172A659-23C7-4BFF-B7E0-CF54D76882B6}">
      <dgm:prSet/>
      <dgm:spPr/>
      <dgm:t>
        <a:bodyPr/>
        <a:lstStyle/>
        <a:p>
          <a:endParaRPr lang="en-US"/>
        </a:p>
      </dgm:t>
    </dgm:pt>
    <dgm:pt modelId="{9DB26F8A-B42B-46B3-9302-E219FA16072A}" type="sibTrans" cxnId="{8172A659-23C7-4BFF-B7E0-CF54D76882B6}">
      <dgm:prSet/>
      <dgm:spPr/>
      <dgm:t>
        <a:bodyPr/>
        <a:lstStyle/>
        <a:p>
          <a:endParaRPr lang="en-US"/>
        </a:p>
      </dgm:t>
    </dgm:pt>
    <dgm:pt modelId="{7BA971BE-E1AC-4851-AA3B-4ABB05ADE772}">
      <dgm:prSet phldrT="[Text]" custT="1"/>
      <dgm:spPr/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Quiz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smtClean="0"/>
            <a:t>(Review </a:t>
          </a:r>
          <a:r>
            <a:rPr lang="en-US" sz="1800" dirty="0" smtClean="0"/>
            <a:t>it!)</a:t>
          </a:r>
          <a:endParaRPr lang="en-US" sz="1800" dirty="0"/>
        </a:p>
      </dgm:t>
    </dgm:pt>
    <dgm:pt modelId="{27679277-62AC-4B3A-B996-18A17CBD15F0}" type="parTrans" cxnId="{E7629CBE-67CA-4F6D-8A15-84990D026328}">
      <dgm:prSet/>
      <dgm:spPr/>
      <dgm:t>
        <a:bodyPr/>
        <a:lstStyle/>
        <a:p>
          <a:endParaRPr lang="en-US"/>
        </a:p>
      </dgm:t>
    </dgm:pt>
    <dgm:pt modelId="{802B605F-C80F-46E2-9D98-1AD06DFD6F14}" type="sibTrans" cxnId="{E7629CBE-67CA-4F6D-8A15-84990D026328}">
      <dgm:prSet/>
      <dgm:spPr/>
      <dgm:t>
        <a:bodyPr/>
        <a:lstStyle/>
        <a:p>
          <a:endParaRPr lang="en-US"/>
        </a:p>
      </dgm:t>
    </dgm:pt>
    <dgm:pt modelId="{A1986F7A-97BF-4580-8F21-BAD64108BED3}">
      <dgm:prSet phldrT="[Text]" custT="1"/>
      <dgm:spPr>
        <a:solidFill>
          <a:srgbClr val="4BACC6"/>
        </a:solidFill>
      </dgm:spPr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Exercise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dirty="0" smtClean="0"/>
            <a:t>(Master it!)</a:t>
          </a:r>
          <a:endParaRPr lang="en-US" sz="1800" dirty="0"/>
        </a:p>
      </dgm:t>
    </dgm:pt>
    <dgm:pt modelId="{5BAF01DA-E207-4ADE-AF43-B976A0A73C57}" type="parTrans" cxnId="{BA3AA690-E006-425D-BAC4-2F0BEFD97B26}">
      <dgm:prSet/>
      <dgm:spPr/>
      <dgm:t>
        <a:bodyPr/>
        <a:lstStyle/>
        <a:p>
          <a:endParaRPr lang="en-US"/>
        </a:p>
      </dgm:t>
    </dgm:pt>
    <dgm:pt modelId="{6DC2B2EC-AC60-4E88-8EE8-963E14E09F9D}" type="sibTrans" cxnId="{BA3AA690-E006-425D-BAC4-2F0BEFD97B26}">
      <dgm:prSet/>
      <dgm:spPr/>
      <dgm:t>
        <a:bodyPr/>
        <a:lstStyle/>
        <a:p>
          <a:endParaRPr lang="en-US"/>
        </a:p>
      </dgm:t>
    </dgm:pt>
    <dgm:pt modelId="{DDF4DC05-0D73-471A-AEB2-FA245F6BBDFB}" type="pres">
      <dgm:prSet presAssocID="{5B017555-3521-4F08-910A-2F1676A900E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5B6840-8566-450D-8FD7-9DA251F6DAE5}" type="pres">
      <dgm:prSet presAssocID="{0B2CFB81-2AD8-443A-A21B-2615168F9CED}" presName="node" presStyleLbl="node1" presStyleIdx="0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BBEEDC8-715C-4C3A-83CF-3DA3BDF38C37}" type="pres">
      <dgm:prSet presAssocID="{8819B42D-F7B9-46B9-B7C6-5B83C7BF0E78}" presName="sibTrans" presStyleCnt="0"/>
      <dgm:spPr/>
    </dgm:pt>
    <dgm:pt modelId="{E73C0FFE-E4E6-410B-BA92-97BD0011FA21}" type="pres">
      <dgm:prSet presAssocID="{CA78C450-B725-4E3D-B506-2BFF6DE75F29}" presName="node" presStyleLbl="node1" presStyleIdx="1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F1D79B2-C5A6-4115-B1B1-18F4EA3DA66F}" type="pres">
      <dgm:prSet presAssocID="{9DB26F8A-B42B-46B3-9302-E219FA16072A}" presName="sibTrans" presStyleCnt="0"/>
      <dgm:spPr/>
    </dgm:pt>
    <dgm:pt modelId="{BE7D1507-03F2-4E9D-A31A-E00DC6615ED6}" type="pres">
      <dgm:prSet presAssocID="{7BA971BE-E1AC-4851-AA3B-4ABB05ADE772}" presName="node" presStyleLbl="node1" presStyleIdx="2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E8AEB7E-F18A-4360-B59F-7B37CA400226}" type="pres">
      <dgm:prSet presAssocID="{802B605F-C80F-46E2-9D98-1AD06DFD6F14}" presName="sibTrans" presStyleCnt="0"/>
      <dgm:spPr/>
    </dgm:pt>
    <dgm:pt modelId="{DC8A6DE5-EBC4-40E7-906C-C3BEA4BC558F}" type="pres">
      <dgm:prSet presAssocID="{A1986F7A-97BF-4580-8F21-BAD64108BED3}" presName="node" presStyleLbl="node1" presStyleIdx="3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4A9465F-C0FF-4116-B2E2-D527E2A9B734}" type="presOf" srcId="{7BA971BE-E1AC-4851-AA3B-4ABB05ADE772}" destId="{BE7D1507-03F2-4E9D-A31A-E00DC6615ED6}" srcOrd="0" destOrd="0" presId="urn:microsoft.com/office/officeart/2005/8/layout/default"/>
    <dgm:cxn modelId="{C1B74D20-8250-4F37-A234-D4A4A6EFAA88}" type="presOf" srcId="{5B017555-3521-4F08-910A-2F1676A900EF}" destId="{DDF4DC05-0D73-471A-AEB2-FA245F6BBDFB}" srcOrd="0" destOrd="0" presId="urn:microsoft.com/office/officeart/2005/8/layout/default"/>
    <dgm:cxn modelId="{E7629CBE-67CA-4F6D-8A15-84990D026328}" srcId="{5B017555-3521-4F08-910A-2F1676A900EF}" destId="{7BA971BE-E1AC-4851-AA3B-4ABB05ADE772}" srcOrd="2" destOrd="0" parTransId="{27679277-62AC-4B3A-B996-18A17CBD15F0}" sibTransId="{802B605F-C80F-46E2-9D98-1AD06DFD6F14}"/>
    <dgm:cxn modelId="{BF5C47F2-4ABD-44B5-B3B0-6F32871E472B}" type="presOf" srcId="{CA78C450-B725-4E3D-B506-2BFF6DE75F29}" destId="{E73C0FFE-E4E6-410B-BA92-97BD0011FA21}" srcOrd="0" destOrd="0" presId="urn:microsoft.com/office/officeart/2005/8/layout/default"/>
    <dgm:cxn modelId="{BA3AA690-E006-425D-BAC4-2F0BEFD97B26}" srcId="{5B017555-3521-4F08-910A-2F1676A900EF}" destId="{A1986F7A-97BF-4580-8F21-BAD64108BED3}" srcOrd="3" destOrd="0" parTransId="{5BAF01DA-E207-4ADE-AF43-B976A0A73C57}" sibTransId="{6DC2B2EC-AC60-4E88-8EE8-963E14E09F9D}"/>
    <dgm:cxn modelId="{32C004DA-2EC7-4796-AE89-B5C21F94E93D}" srcId="{5B017555-3521-4F08-910A-2F1676A900EF}" destId="{0B2CFB81-2AD8-443A-A21B-2615168F9CED}" srcOrd="0" destOrd="0" parTransId="{E557EF4C-39B9-4A4C-BF6B-B462FED0E5D7}" sibTransId="{8819B42D-F7B9-46B9-B7C6-5B83C7BF0E78}"/>
    <dgm:cxn modelId="{F610F913-F7D8-4CB0-BF11-8BA635473D6C}" type="presOf" srcId="{0B2CFB81-2AD8-443A-A21B-2615168F9CED}" destId="{385B6840-8566-450D-8FD7-9DA251F6DAE5}" srcOrd="0" destOrd="0" presId="urn:microsoft.com/office/officeart/2005/8/layout/default"/>
    <dgm:cxn modelId="{8172A659-23C7-4BFF-B7E0-CF54D76882B6}" srcId="{5B017555-3521-4F08-910A-2F1676A900EF}" destId="{CA78C450-B725-4E3D-B506-2BFF6DE75F29}" srcOrd="1" destOrd="0" parTransId="{2E44379D-29AC-47CD-98D3-08158A7F2B2E}" sibTransId="{9DB26F8A-B42B-46B3-9302-E219FA16072A}"/>
    <dgm:cxn modelId="{EF6779EC-C019-4AA4-A10D-546BDDEF499C}" type="presOf" srcId="{A1986F7A-97BF-4580-8F21-BAD64108BED3}" destId="{DC8A6DE5-EBC4-40E7-906C-C3BEA4BC558F}" srcOrd="0" destOrd="0" presId="urn:microsoft.com/office/officeart/2005/8/layout/default"/>
    <dgm:cxn modelId="{439B4BDB-20BA-4025-ADBA-4CE79CA20135}" type="presParOf" srcId="{DDF4DC05-0D73-471A-AEB2-FA245F6BBDFB}" destId="{385B6840-8566-450D-8FD7-9DA251F6DAE5}" srcOrd="0" destOrd="0" presId="urn:microsoft.com/office/officeart/2005/8/layout/default"/>
    <dgm:cxn modelId="{3BFA8C20-6DB4-4AF4-BC32-ABB9B8AB11D6}" type="presParOf" srcId="{DDF4DC05-0D73-471A-AEB2-FA245F6BBDFB}" destId="{EBBEEDC8-715C-4C3A-83CF-3DA3BDF38C37}" srcOrd="1" destOrd="0" presId="urn:microsoft.com/office/officeart/2005/8/layout/default"/>
    <dgm:cxn modelId="{7C913E2E-6869-433A-900F-868E8B835BE8}" type="presParOf" srcId="{DDF4DC05-0D73-471A-AEB2-FA245F6BBDFB}" destId="{E73C0FFE-E4E6-410B-BA92-97BD0011FA21}" srcOrd="2" destOrd="0" presId="urn:microsoft.com/office/officeart/2005/8/layout/default"/>
    <dgm:cxn modelId="{98D90DA0-50EE-4CA7-B615-1DDFF2741E44}" type="presParOf" srcId="{DDF4DC05-0D73-471A-AEB2-FA245F6BBDFB}" destId="{BF1D79B2-C5A6-4115-B1B1-18F4EA3DA66F}" srcOrd="3" destOrd="0" presId="urn:microsoft.com/office/officeart/2005/8/layout/default"/>
    <dgm:cxn modelId="{4E4D9024-0D79-443E-BBCC-28CA24824BED}" type="presParOf" srcId="{DDF4DC05-0D73-471A-AEB2-FA245F6BBDFB}" destId="{BE7D1507-03F2-4E9D-A31A-E00DC6615ED6}" srcOrd="4" destOrd="0" presId="urn:microsoft.com/office/officeart/2005/8/layout/default"/>
    <dgm:cxn modelId="{1CD71E98-7F34-4ADC-8337-45169CF4CA68}" type="presParOf" srcId="{DDF4DC05-0D73-471A-AEB2-FA245F6BBDFB}" destId="{6E8AEB7E-F18A-4360-B59F-7B37CA400226}" srcOrd="5" destOrd="0" presId="urn:microsoft.com/office/officeart/2005/8/layout/default"/>
    <dgm:cxn modelId="{42507D84-C20D-42A0-BCC5-3102A61D1E25}" type="presParOf" srcId="{DDF4DC05-0D73-471A-AEB2-FA245F6BBDFB}" destId="{DC8A6DE5-EBC4-40E7-906C-C3BEA4BC558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017555-3521-4F08-910A-2F1676A900E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2CFB81-2AD8-443A-A21B-2615168F9CED}">
      <dgm:prSet phldrT="[Text]" custT="1"/>
      <dgm:spPr>
        <a:solidFill>
          <a:srgbClr val="F79646"/>
        </a:solidFill>
      </dgm:spPr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Video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dirty="0" smtClean="0"/>
            <a:t>(Watch it!)</a:t>
          </a:r>
          <a:endParaRPr lang="en-US" sz="1800" dirty="0"/>
        </a:p>
      </dgm:t>
    </dgm:pt>
    <dgm:pt modelId="{E557EF4C-39B9-4A4C-BF6B-B462FED0E5D7}" type="parTrans" cxnId="{32C004DA-2EC7-4796-AE89-B5C21F94E93D}">
      <dgm:prSet/>
      <dgm:spPr/>
      <dgm:t>
        <a:bodyPr/>
        <a:lstStyle/>
        <a:p>
          <a:endParaRPr lang="en-US"/>
        </a:p>
      </dgm:t>
    </dgm:pt>
    <dgm:pt modelId="{8819B42D-F7B9-46B9-B7C6-5B83C7BF0E78}" type="sibTrans" cxnId="{32C004DA-2EC7-4796-AE89-B5C21F94E93D}">
      <dgm:prSet/>
      <dgm:spPr/>
      <dgm:t>
        <a:bodyPr/>
        <a:lstStyle/>
        <a:p>
          <a:endParaRPr lang="en-US"/>
        </a:p>
      </dgm:t>
    </dgm:pt>
    <dgm:pt modelId="{CA78C450-B725-4E3D-B506-2BFF6DE75F29}">
      <dgm:prSet phldrT="[Text]" custT="1"/>
      <dgm:spPr/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Slides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dirty="0" smtClean="0"/>
            <a:t>(Study it!)</a:t>
          </a:r>
          <a:endParaRPr lang="en-US" sz="1800" dirty="0"/>
        </a:p>
      </dgm:t>
    </dgm:pt>
    <dgm:pt modelId="{2E44379D-29AC-47CD-98D3-08158A7F2B2E}" type="parTrans" cxnId="{8172A659-23C7-4BFF-B7E0-CF54D76882B6}">
      <dgm:prSet/>
      <dgm:spPr/>
      <dgm:t>
        <a:bodyPr/>
        <a:lstStyle/>
        <a:p>
          <a:endParaRPr lang="en-US"/>
        </a:p>
      </dgm:t>
    </dgm:pt>
    <dgm:pt modelId="{9DB26F8A-B42B-46B3-9302-E219FA16072A}" type="sibTrans" cxnId="{8172A659-23C7-4BFF-B7E0-CF54D76882B6}">
      <dgm:prSet/>
      <dgm:spPr/>
      <dgm:t>
        <a:bodyPr/>
        <a:lstStyle/>
        <a:p>
          <a:endParaRPr lang="en-US"/>
        </a:p>
      </dgm:t>
    </dgm:pt>
    <dgm:pt modelId="{7BA971BE-E1AC-4851-AA3B-4ABB05ADE772}">
      <dgm:prSet phldrT="[Text]" custT="1"/>
      <dgm:spPr/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Quiz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smtClean="0"/>
            <a:t>(Review </a:t>
          </a:r>
          <a:r>
            <a:rPr lang="en-US" sz="1800" dirty="0" smtClean="0"/>
            <a:t>it!)</a:t>
          </a:r>
          <a:endParaRPr lang="en-US" sz="1800" dirty="0"/>
        </a:p>
      </dgm:t>
    </dgm:pt>
    <dgm:pt modelId="{27679277-62AC-4B3A-B996-18A17CBD15F0}" type="parTrans" cxnId="{E7629CBE-67CA-4F6D-8A15-84990D026328}">
      <dgm:prSet/>
      <dgm:spPr/>
      <dgm:t>
        <a:bodyPr/>
        <a:lstStyle/>
        <a:p>
          <a:endParaRPr lang="en-US"/>
        </a:p>
      </dgm:t>
    </dgm:pt>
    <dgm:pt modelId="{802B605F-C80F-46E2-9D98-1AD06DFD6F14}" type="sibTrans" cxnId="{E7629CBE-67CA-4F6D-8A15-84990D026328}">
      <dgm:prSet/>
      <dgm:spPr/>
      <dgm:t>
        <a:bodyPr/>
        <a:lstStyle/>
        <a:p>
          <a:endParaRPr lang="en-US"/>
        </a:p>
      </dgm:t>
    </dgm:pt>
    <dgm:pt modelId="{A1986F7A-97BF-4580-8F21-BAD64108BED3}">
      <dgm:prSet phldrT="[Text]" custT="1"/>
      <dgm:spPr>
        <a:solidFill>
          <a:srgbClr val="4BACC6"/>
        </a:solidFill>
      </dgm:spPr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Exercise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dirty="0" smtClean="0"/>
            <a:t>(Master it!)</a:t>
          </a:r>
          <a:endParaRPr lang="en-US" sz="1800" dirty="0"/>
        </a:p>
      </dgm:t>
    </dgm:pt>
    <dgm:pt modelId="{5BAF01DA-E207-4ADE-AF43-B976A0A73C57}" type="parTrans" cxnId="{BA3AA690-E006-425D-BAC4-2F0BEFD97B26}">
      <dgm:prSet/>
      <dgm:spPr/>
      <dgm:t>
        <a:bodyPr/>
        <a:lstStyle/>
        <a:p>
          <a:endParaRPr lang="en-US"/>
        </a:p>
      </dgm:t>
    </dgm:pt>
    <dgm:pt modelId="{6DC2B2EC-AC60-4E88-8EE8-963E14E09F9D}" type="sibTrans" cxnId="{BA3AA690-E006-425D-BAC4-2F0BEFD97B26}">
      <dgm:prSet/>
      <dgm:spPr/>
      <dgm:t>
        <a:bodyPr/>
        <a:lstStyle/>
        <a:p>
          <a:endParaRPr lang="en-US"/>
        </a:p>
      </dgm:t>
    </dgm:pt>
    <dgm:pt modelId="{DDF4DC05-0D73-471A-AEB2-FA245F6BBDFB}" type="pres">
      <dgm:prSet presAssocID="{5B017555-3521-4F08-910A-2F1676A900E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5B6840-8566-450D-8FD7-9DA251F6DAE5}" type="pres">
      <dgm:prSet presAssocID="{0B2CFB81-2AD8-443A-A21B-2615168F9CED}" presName="node" presStyleLbl="node1" presStyleIdx="0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BBEEDC8-715C-4C3A-83CF-3DA3BDF38C37}" type="pres">
      <dgm:prSet presAssocID="{8819B42D-F7B9-46B9-B7C6-5B83C7BF0E78}" presName="sibTrans" presStyleCnt="0"/>
      <dgm:spPr/>
    </dgm:pt>
    <dgm:pt modelId="{E73C0FFE-E4E6-410B-BA92-97BD0011FA21}" type="pres">
      <dgm:prSet presAssocID="{CA78C450-B725-4E3D-B506-2BFF6DE75F29}" presName="node" presStyleLbl="node1" presStyleIdx="1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F1D79B2-C5A6-4115-B1B1-18F4EA3DA66F}" type="pres">
      <dgm:prSet presAssocID="{9DB26F8A-B42B-46B3-9302-E219FA16072A}" presName="sibTrans" presStyleCnt="0"/>
      <dgm:spPr/>
    </dgm:pt>
    <dgm:pt modelId="{BE7D1507-03F2-4E9D-A31A-E00DC6615ED6}" type="pres">
      <dgm:prSet presAssocID="{7BA971BE-E1AC-4851-AA3B-4ABB05ADE772}" presName="node" presStyleLbl="node1" presStyleIdx="2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E8AEB7E-F18A-4360-B59F-7B37CA400226}" type="pres">
      <dgm:prSet presAssocID="{802B605F-C80F-46E2-9D98-1AD06DFD6F14}" presName="sibTrans" presStyleCnt="0"/>
      <dgm:spPr/>
    </dgm:pt>
    <dgm:pt modelId="{DC8A6DE5-EBC4-40E7-906C-C3BEA4BC558F}" type="pres">
      <dgm:prSet presAssocID="{A1986F7A-97BF-4580-8F21-BAD64108BED3}" presName="node" presStyleLbl="node1" presStyleIdx="3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4A9465F-C0FF-4116-B2E2-D527E2A9B734}" type="presOf" srcId="{7BA971BE-E1AC-4851-AA3B-4ABB05ADE772}" destId="{BE7D1507-03F2-4E9D-A31A-E00DC6615ED6}" srcOrd="0" destOrd="0" presId="urn:microsoft.com/office/officeart/2005/8/layout/default"/>
    <dgm:cxn modelId="{C1B74D20-8250-4F37-A234-D4A4A6EFAA88}" type="presOf" srcId="{5B017555-3521-4F08-910A-2F1676A900EF}" destId="{DDF4DC05-0D73-471A-AEB2-FA245F6BBDFB}" srcOrd="0" destOrd="0" presId="urn:microsoft.com/office/officeart/2005/8/layout/default"/>
    <dgm:cxn modelId="{E7629CBE-67CA-4F6D-8A15-84990D026328}" srcId="{5B017555-3521-4F08-910A-2F1676A900EF}" destId="{7BA971BE-E1AC-4851-AA3B-4ABB05ADE772}" srcOrd="2" destOrd="0" parTransId="{27679277-62AC-4B3A-B996-18A17CBD15F0}" sibTransId="{802B605F-C80F-46E2-9D98-1AD06DFD6F14}"/>
    <dgm:cxn modelId="{BF5C47F2-4ABD-44B5-B3B0-6F32871E472B}" type="presOf" srcId="{CA78C450-B725-4E3D-B506-2BFF6DE75F29}" destId="{E73C0FFE-E4E6-410B-BA92-97BD0011FA21}" srcOrd="0" destOrd="0" presId="urn:microsoft.com/office/officeart/2005/8/layout/default"/>
    <dgm:cxn modelId="{BA3AA690-E006-425D-BAC4-2F0BEFD97B26}" srcId="{5B017555-3521-4F08-910A-2F1676A900EF}" destId="{A1986F7A-97BF-4580-8F21-BAD64108BED3}" srcOrd="3" destOrd="0" parTransId="{5BAF01DA-E207-4ADE-AF43-B976A0A73C57}" sibTransId="{6DC2B2EC-AC60-4E88-8EE8-963E14E09F9D}"/>
    <dgm:cxn modelId="{32C004DA-2EC7-4796-AE89-B5C21F94E93D}" srcId="{5B017555-3521-4F08-910A-2F1676A900EF}" destId="{0B2CFB81-2AD8-443A-A21B-2615168F9CED}" srcOrd="0" destOrd="0" parTransId="{E557EF4C-39B9-4A4C-BF6B-B462FED0E5D7}" sibTransId="{8819B42D-F7B9-46B9-B7C6-5B83C7BF0E78}"/>
    <dgm:cxn modelId="{F610F913-F7D8-4CB0-BF11-8BA635473D6C}" type="presOf" srcId="{0B2CFB81-2AD8-443A-A21B-2615168F9CED}" destId="{385B6840-8566-450D-8FD7-9DA251F6DAE5}" srcOrd="0" destOrd="0" presId="urn:microsoft.com/office/officeart/2005/8/layout/default"/>
    <dgm:cxn modelId="{8172A659-23C7-4BFF-B7E0-CF54D76882B6}" srcId="{5B017555-3521-4F08-910A-2F1676A900EF}" destId="{CA78C450-B725-4E3D-B506-2BFF6DE75F29}" srcOrd="1" destOrd="0" parTransId="{2E44379D-29AC-47CD-98D3-08158A7F2B2E}" sibTransId="{9DB26F8A-B42B-46B3-9302-E219FA16072A}"/>
    <dgm:cxn modelId="{EF6779EC-C019-4AA4-A10D-546BDDEF499C}" type="presOf" srcId="{A1986F7A-97BF-4580-8F21-BAD64108BED3}" destId="{DC8A6DE5-EBC4-40E7-906C-C3BEA4BC558F}" srcOrd="0" destOrd="0" presId="urn:microsoft.com/office/officeart/2005/8/layout/default"/>
    <dgm:cxn modelId="{439B4BDB-20BA-4025-ADBA-4CE79CA20135}" type="presParOf" srcId="{DDF4DC05-0D73-471A-AEB2-FA245F6BBDFB}" destId="{385B6840-8566-450D-8FD7-9DA251F6DAE5}" srcOrd="0" destOrd="0" presId="urn:microsoft.com/office/officeart/2005/8/layout/default"/>
    <dgm:cxn modelId="{3BFA8C20-6DB4-4AF4-BC32-ABB9B8AB11D6}" type="presParOf" srcId="{DDF4DC05-0D73-471A-AEB2-FA245F6BBDFB}" destId="{EBBEEDC8-715C-4C3A-83CF-3DA3BDF38C37}" srcOrd="1" destOrd="0" presId="urn:microsoft.com/office/officeart/2005/8/layout/default"/>
    <dgm:cxn modelId="{7C913E2E-6869-433A-900F-868E8B835BE8}" type="presParOf" srcId="{DDF4DC05-0D73-471A-AEB2-FA245F6BBDFB}" destId="{E73C0FFE-E4E6-410B-BA92-97BD0011FA21}" srcOrd="2" destOrd="0" presId="urn:microsoft.com/office/officeart/2005/8/layout/default"/>
    <dgm:cxn modelId="{98D90DA0-50EE-4CA7-B615-1DDFF2741E44}" type="presParOf" srcId="{DDF4DC05-0D73-471A-AEB2-FA245F6BBDFB}" destId="{BF1D79B2-C5A6-4115-B1B1-18F4EA3DA66F}" srcOrd="3" destOrd="0" presId="urn:microsoft.com/office/officeart/2005/8/layout/default"/>
    <dgm:cxn modelId="{4E4D9024-0D79-443E-BBCC-28CA24824BED}" type="presParOf" srcId="{DDF4DC05-0D73-471A-AEB2-FA245F6BBDFB}" destId="{BE7D1507-03F2-4E9D-A31A-E00DC6615ED6}" srcOrd="4" destOrd="0" presId="urn:microsoft.com/office/officeart/2005/8/layout/default"/>
    <dgm:cxn modelId="{1CD71E98-7F34-4ADC-8337-45169CF4CA68}" type="presParOf" srcId="{DDF4DC05-0D73-471A-AEB2-FA245F6BBDFB}" destId="{6E8AEB7E-F18A-4360-B59F-7B37CA400226}" srcOrd="5" destOrd="0" presId="urn:microsoft.com/office/officeart/2005/8/layout/default"/>
    <dgm:cxn modelId="{42507D84-C20D-42A0-BCC5-3102A61D1E25}" type="presParOf" srcId="{DDF4DC05-0D73-471A-AEB2-FA245F6BBDFB}" destId="{DC8A6DE5-EBC4-40E7-906C-C3BEA4BC558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017555-3521-4F08-910A-2F1676A900E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2CFB81-2AD8-443A-A21B-2615168F9CED}">
      <dgm:prSet phldrT="[Text]" custT="1"/>
      <dgm:spPr>
        <a:solidFill>
          <a:srgbClr val="F79646"/>
        </a:solidFill>
      </dgm:spPr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Video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dirty="0" smtClean="0"/>
            <a:t>(Watch it!)</a:t>
          </a:r>
          <a:endParaRPr lang="en-US" sz="1800" dirty="0"/>
        </a:p>
      </dgm:t>
    </dgm:pt>
    <dgm:pt modelId="{E557EF4C-39B9-4A4C-BF6B-B462FED0E5D7}" type="parTrans" cxnId="{32C004DA-2EC7-4796-AE89-B5C21F94E93D}">
      <dgm:prSet/>
      <dgm:spPr/>
      <dgm:t>
        <a:bodyPr/>
        <a:lstStyle/>
        <a:p>
          <a:endParaRPr lang="en-US"/>
        </a:p>
      </dgm:t>
    </dgm:pt>
    <dgm:pt modelId="{8819B42D-F7B9-46B9-B7C6-5B83C7BF0E78}" type="sibTrans" cxnId="{32C004DA-2EC7-4796-AE89-B5C21F94E93D}">
      <dgm:prSet/>
      <dgm:spPr/>
      <dgm:t>
        <a:bodyPr/>
        <a:lstStyle/>
        <a:p>
          <a:endParaRPr lang="en-US"/>
        </a:p>
      </dgm:t>
    </dgm:pt>
    <dgm:pt modelId="{CA78C450-B725-4E3D-B506-2BFF6DE75F29}">
      <dgm:prSet phldrT="[Text]" custT="1"/>
      <dgm:spPr/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Slides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dirty="0" smtClean="0"/>
            <a:t>(Study it!)</a:t>
          </a:r>
          <a:endParaRPr lang="en-US" sz="1800" dirty="0"/>
        </a:p>
      </dgm:t>
    </dgm:pt>
    <dgm:pt modelId="{2E44379D-29AC-47CD-98D3-08158A7F2B2E}" type="parTrans" cxnId="{8172A659-23C7-4BFF-B7E0-CF54D76882B6}">
      <dgm:prSet/>
      <dgm:spPr/>
      <dgm:t>
        <a:bodyPr/>
        <a:lstStyle/>
        <a:p>
          <a:endParaRPr lang="en-US"/>
        </a:p>
      </dgm:t>
    </dgm:pt>
    <dgm:pt modelId="{9DB26F8A-B42B-46B3-9302-E219FA16072A}" type="sibTrans" cxnId="{8172A659-23C7-4BFF-B7E0-CF54D76882B6}">
      <dgm:prSet/>
      <dgm:spPr/>
      <dgm:t>
        <a:bodyPr/>
        <a:lstStyle/>
        <a:p>
          <a:endParaRPr lang="en-US"/>
        </a:p>
      </dgm:t>
    </dgm:pt>
    <dgm:pt modelId="{7BA971BE-E1AC-4851-AA3B-4ABB05ADE772}">
      <dgm:prSet phldrT="[Text]" custT="1"/>
      <dgm:spPr/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Quiz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smtClean="0"/>
            <a:t>(Review </a:t>
          </a:r>
          <a:r>
            <a:rPr lang="en-US" sz="1800" dirty="0" smtClean="0"/>
            <a:t>it!)</a:t>
          </a:r>
          <a:endParaRPr lang="en-US" sz="1800" dirty="0"/>
        </a:p>
      </dgm:t>
    </dgm:pt>
    <dgm:pt modelId="{27679277-62AC-4B3A-B996-18A17CBD15F0}" type="parTrans" cxnId="{E7629CBE-67CA-4F6D-8A15-84990D026328}">
      <dgm:prSet/>
      <dgm:spPr/>
      <dgm:t>
        <a:bodyPr/>
        <a:lstStyle/>
        <a:p>
          <a:endParaRPr lang="en-US"/>
        </a:p>
      </dgm:t>
    </dgm:pt>
    <dgm:pt modelId="{802B605F-C80F-46E2-9D98-1AD06DFD6F14}" type="sibTrans" cxnId="{E7629CBE-67CA-4F6D-8A15-84990D026328}">
      <dgm:prSet/>
      <dgm:spPr/>
      <dgm:t>
        <a:bodyPr/>
        <a:lstStyle/>
        <a:p>
          <a:endParaRPr lang="en-US"/>
        </a:p>
      </dgm:t>
    </dgm:pt>
    <dgm:pt modelId="{A1986F7A-97BF-4580-8F21-BAD64108BED3}">
      <dgm:prSet phldrT="[Text]" custT="1"/>
      <dgm:spPr>
        <a:solidFill>
          <a:srgbClr val="4BACC6"/>
        </a:solidFill>
      </dgm:spPr>
      <dgm:t>
        <a:bodyPr/>
        <a:lstStyle/>
        <a:p>
          <a:pPr>
            <a:lnSpc>
              <a:spcPts val="2500"/>
            </a:lnSpc>
            <a:spcAft>
              <a:spcPts val="0"/>
            </a:spcAft>
          </a:pPr>
          <a:r>
            <a:rPr lang="en-US" sz="3000" dirty="0" smtClean="0"/>
            <a:t>Exercise</a:t>
          </a: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sz="1800" dirty="0" smtClean="0"/>
            <a:t>(Master it!)</a:t>
          </a:r>
          <a:endParaRPr lang="en-US" sz="1800" dirty="0"/>
        </a:p>
      </dgm:t>
    </dgm:pt>
    <dgm:pt modelId="{5BAF01DA-E207-4ADE-AF43-B976A0A73C57}" type="parTrans" cxnId="{BA3AA690-E006-425D-BAC4-2F0BEFD97B26}">
      <dgm:prSet/>
      <dgm:spPr/>
      <dgm:t>
        <a:bodyPr/>
        <a:lstStyle/>
        <a:p>
          <a:endParaRPr lang="en-US"/>
        </a:p>
      </dgm:t>
    </dgm:pt>
    <dgm:pt modelId="{6DC2B2EC-AC60-4E88-8EE8-963E14E09F9D}" type="sibTrans" cxnId="{BA3AA690-E006-425D-BAC4-2F0BEFD97B26}">
      <dgm:prSet/>
      <dgm:spPr/>
      <dgm:t>
        <a:bodyPr/>
        <a:lstStyle/>
        <a:p>
          <a:endParaRPr lang="en-US"/>
        </a:p>
      </dgm:t>
    </dgm:pt>
    <dgm:pt modelId="{DDF4DC05-0D73-471A-AEB2-FA245F6BBDFB}" type="pres">
      <dgm:prSet presAssocID="{5B017555-3521-4F08-910A-2F1676A900E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5B6840-8566-450D-8FD7-9DA251F6DAE5}" type="pres">
      <dgm:prSet presAssocID="{0B2CFB81-2AD8-443A-A21B-2615168F9CED}" presName="node" presStyleLbl="node1" presStyleIdx="0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BBEEDC8-715C-4C3A-83CF-3DA3BDF38C37}" type="pres">
      <dgm:prSet presAssocID="{8819B42D-F7B9-46B9-B7C6-5B83C7BF0E78}" presName="sibTrans" presStyleCnt="0"/>
      <dgm:spPr/>
    </dgm:pt>
    <dgm:pt modelId="{E73C0FFE-E4E6-410B-BA92-97BD0011FA21}" type="pres">
      <dgm:prSet presAssocID="{CA78C450-B725-4E3D-B506-2BFF6DE75F29}" presName="node" presStyleLbl="node1" presStyleIdx="1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F1D79B2-C5A6-4115-B1B1-18F4EA3DA66F}" type="pres">
      <dgm:prSet presAssocID="{9DB26F8A-B42B-46B3-9302-E219FA16072A}" presName="sibTrans" presStyleCnt="0"/>
      <dgm:spPr/>
    </dgm:pt>
    <dgm:pt modelId="{BE7D1507-03F2-4E9D-A31A-E00DC6615ED6}" type="pres">
      <dgm:prSet presAssocID="{7BA971BE-E1AC-4851-AA3B-4ABB05ADE772}" presName="node" presStyleLbl="node1" presStyleIdx="2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E8AEB7E-F18A-4360-B59F-7B37CA400226}" type="pres">
      <dgm:prSet presAssocID="{802B605F-C80F-46E2-9D98-1AD06DFD6F14}" presName="sibTrans" presStyleCnt="0"/>
      <dgm:spPr/>
    </dgm:pt>
    <dgm:pt modelId="{DC8A6DE5-EBC4-40E7-906C-C3BEA4BC558F}" type="pres">
      <dgm:prSet presAssocID="{A1986F7A-97BF-4580-8F21-BAD64108BED3}" presName="node" presStyleLbl="node1" presStyleIdx="3" presStyleCnt="4" custScaleX="230607" custScaleY="19243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4A9465F-C0FF-4116-B2E2-D527E2A9B734}" type="presOf" srcId="{7BA971BE-E1AC-4851-AA3B-4ABB05ADE772}" destId="{BE7D1507-03F2-4E9D-A31A-E00DC6615ED6}" srcOrd="0" destOrd="0" presId="urn:microsoft.com/office/officeart/2005/8/layout/default"/>
    <dgm:cxn modelId="{C1B74D20-8250-4F37-A234-D4A4A6EFAA88}" type="presOf" srcId="{5B017555-3521-4F08-910A-2F1676A900EF}" destId="{DDF4DC05-0D73-471A-AEB2-FA245F6BBDFB}" srcOrd="0" destOrd="0" presId="urn:microsoft.com/office/officeart/2005/8/layout/default"/>
    <dgm:cxn modelId="{E7629CBE-67CA-4F6D-8A15-84990D026328}" srcId="{5B017555-3521-4F08-910A-2F1676A900EF}" destId="{7BA971BE-E1AC-4851-AA3B-4ABB05ADE772}" srcOrd="2" destOrd="0" parTransId="{27679277-62AC-4B3A-B996-18A17CBD15F0}" sibTransId="{802B605F-C80F-46E2-9D98-1AD06DFD6F14}"/>
    <dgm:cxn modelId="{BF5C47F2-4ABD-44B5-B3B0-6F32871E472B}" type="presOf" srcId="{CA78C450-B725-4E3D-B506-2BFF6DE75F29}" destId="{E73C0FFE-E4E6-410B-BA92-97BD0011FA21}" srcOrd="0" destOrd="0" presId="urn:microsoft.com/office/officeart/2005/8/layout/default"/>
    <dgm:cxn modelId="{BA3AA690-E006-425D-BAC4-2F0BEFD97B26}" srcId="{5B017555-3521-4F08-910A-2F1676A900EF}" destId="{A1986F7A-97BF-4580-8F21-BAD64108BED3}" srcOrd="3" destOrd="0" parTransId="{5BAF01DA-E207-4ADE-AF43-B976A0A73C57}" sibTransId="{6DC2B2EC-AC60-4E88-8EE8-963E14E09F9D}"/>
    <dgm:cxn modelId="{32C004DA-2EC7-4796-AE89-B5C21F94E93D}" srcId="{5B017555-3521-4F08-910A-2F1676A900EF}" destId="{0B2CFB81-2AD8-443A-A21B-2615168F9CED}" srcOrd="0" destOrd="0" parTransId="{E557EF4C-39B9-4A4C-BF6B-B462FED0E5D7}" sibTransId="{8819B42D-F7B9-46B9-B7C6-5B83C7BF0E78}"/>
    <dgm:cxn modelId="{F610F913-F7D8-4CB0-BF11-8BA635473D6C}" type="presOf" srcId="{0B2CFB81-2AD8-443A-A21B-2615168F9CED}" destId="{385B6840-8566-450D-8FD7-9DA251F6DAE5}" srcOrd="0" destOrd="0" presId="urn:microsoft.com/office/officeart/2005/8/layout/default"/>
    <dgm:cxn modelId="{8172A659-23C7-4BFF-B7E0-CF54D76882B6}" srcId="{5B017555-3521-4F08-910A-2F1676A900EF}" destId="{CA78C450-B725-4E3D-B506-2BFF6DE75F29}" srcOrd="1" destOrd="0" parTransId="{2E44379D-29AC-47CD-98D3-08158A7F2B2E}" sibTransId="{9DB26F8A-B42B-46B3-9302-E219FA16072A}"/>
    <dgm:cxn modelId="{EF6779EC-C019-4AA4-A10D-546BDDEF499C}" type="presOf" srcId="{A1986F7A-97BF-4580-8F21-BAD64108BED3}" destId="{DC8A6DE5-EBC4-40E7-906C-C3BEA4BC558F}" srcOrd="0" destOrd="0" presId="urn:microsoft.com/office/officeart/2005/8/layout/default"/>
    <dgm:cxn modelId="{439B4BDB-20BA-4025-ADBA-4CE79CA20135}" type="presParOf" srcId="{DDF4DC05-0D73-471A-AEB2-FA245F6BBDFB}" destId="{385B6840-8566-450D-8FD7-9DA251F6DAE5}" srcOrd="0" destOrd="0" presId="urn:microsoft.com/office/officeart/2005/8/layout/default"/>
    <dgm:cxn modelId="{3BFA8C20-6DB4-4AF4-BC32-ABB9B8AB11D6}" type="presParOf" srcId="{DDF4DC05-0D73-471A-AEB2-FA245F6BBDFB}" destId="{EBBEEDC8-715C-4C3A-83CF-3DA3BDF38C37}" srcOrd="1" destOrd="0" presId="urn:microsoft.com/office/officeart/2005/8/layout/default"/>
    <dgm:cxn modelId="{7C913E2E-6869-433A-900F-868E8B835BE8}" type="presParOf" srcId="{DDF4DC05-0D73-471A-AEB2-FA245F6BBDFB}" destId="{E73C0FFE-E4E6-410B-BA92-97BD0011FA21}" srcOrd="2" destOrd="0" presId="urn:microsoft.com/office/officeart/2005/8/layout/default"/>
    <dgm:cxn modelId="{98D90DA0-50EE-4CA7-B615-1DDFF2741E44}" type="presParOf" srcId="{DDF4DC05-0D73-471A-AEB2-FA245F6BBDFB}" destId="{BF1D79B2-C5A6-4115-B1B1-18F4EA3DA66F}" srcOrd="3" destOrd="0" presId="urn:microsoft.com/office/officeart/2005/8/layout/default"/>
    <dgm:cxn modelId="{4E4D9024-0D79-443E-BBCC-28CA24824BED}" type="presParOf" srcId="{DDF4DC05-0D73-471A-AEB2-FA245F6BBDFB}" destId="{BE7D1507-03F2-4E9D-A31A-E00DC6615ED6}" srcOrd="4" destOrd="0" presId="urn:microsoft.com/office/officeart/2005/8/layout/default"/>
    <dgm:cxn modelId="{1CD71E98-7F34-4ADC-8337-45169CF4CA68}" type="presParOf" srcId="{DDF4DC05-0D73-471A-AEB2-FA245F6BBDFB}" destId="{6E8AEB7E-F18A-4360-B59F-7B37CA400226}" srcOrd="5" destOrd="0" presId="urn:microsoft.com/office/officeart/2005/8/layout/default"/>
    <dgm:cxn modelId="{42507D84-C20D-42A0-BCC5-3102A61D1E25}" type="presParOf" srcId="{DDF4DC05-0D73-471A-AEB2-FA245F6BBDFB}" destId="{DC8A6DE5-EBC4-40E7-906C-C3BEA4BC558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B6840-8566-450D-8FD7-9DA251F6DAE5}">
      <dsp:nvSpPr>
        <dsp:cNvPr id="0" name=""/>
        <dsp:cNvSpPr/>
      </dsp:nvSpPr>
      <dsp:spPr>
        <a:xfrm>
          <a:off x="515" y="329683"/>
          <a:ext cx="1826295" cy="914400"/>
        </a:xfrm>
        <a:prstGeom prst="round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Video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(Watch it!)</a:t>
          </a:r>
          <a:endParaRPr lang="en-US" sz="1800" kern="1200" dirty="0"/>
        </a:p>
      </dsp:txBody>
      <dsp:txXfrm>
        <a:off x="45152" y="374320"/>
        <a:ext cx="1737021" cy="825126"/>
      </dsp:txXfrm>
    </dsp:sp>
    <dsp:sp modelId="{E73C0FFE-E4E6-410B-BA92-97BD0011FA21}">
      <dsp:nvSpPr>
        <dsp:cNvPr id="0" name=""/>
        <dsp:cNvSpPr/>
      </dsp:nvSpPr>
      <dsp:spPr>
        <a:xfrm>
          <a:off x="1906006" y="329683"/>
          <a:ext cx="1826295" cy="914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Slides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(Study it!)</a:t>
          </a:r>
          <a:endParaRPr lang="en-US" sz="1800" kern="1200" dirty="0"/>
        </a:p>
      </dsp:txBody>
      <dsp:txXfrm>
        <a:off x="1950643" y="374320"/>
        <a:ext cx="1737021" cy="825126"/>
      </dsp:txXfrm>
    </dsp:sp>
    <dsp:sp modelId="{BE7D1507-03F2-4E9D-A31A-E00DC6615ED6}">
      <dsp:nvSpPr>
        <dsp:cNvPr id="0" name=""/>
        <dsp:cNvSpPr/>
      </dsp:nvSpPr>
      <dsp:spPr>
        <a:xfrm>
          <a:off x="3811497" y="329683"/>
          <a:ext cx="1826295" cy="914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Quiz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smtClean="0"/>
            <a:t>(Review </a:t>
          </a:r>
          <a:r>
            <a:rPr lang="en-US" sz="1800" kern="1200" dirty="0" smtClean="0"/>
            <a:t>it!)</a:t>
          </a:r>
          <a:endParaRPr lang="en-US" sz="1800" kern="1200" dirty="0"/>
        </a:p>
      </dsp:txBody>
      <dsp:txXfrm>
        <a:off x="3856134" y="374320"/>
        <a:ext cx="1737021" cy="825126"/>
      </dsp:txXfrm>
    </dsp:sp>
    <dsp:sp modelId="{DC8A6DE5-EBC4-40E7-906C-C3BEA4BC558F}">
      <dsp:nvSpPr>
        <dsp:cNvPr id="0" name=""/>
        <dsp:cNvSpPr/>
      </dsp:nvSpPr>
      <dsp:spPr>
        <a:xfrm>
          <a:off x="5716988" y="329683"/>
          <a:ext cx="1826295" cy="914400"/>
        </a:xfrm>
        <a:prstGeom prst="roundRect">
          <a:avLst/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Exercise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(Master it!)</a:t>
          </a:r>
          <a:endParaRPr lang="en-US" sz="1800" kern="1200" dirty="0"/>
        </a:p>
      </dsp:txBody>
      <dsp:txXfrm>
        <a:off x="5761625" y="374320"/>
        <a:ext cx="1737021" cy="825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B6840-8566-450D-8FD7-9DA251F6DAE5}">
      <dsp:nvSpPr>
        <dsp:cNvPr id="0" name=""/>
        <dsp:cNvSpPr/>
      </dsp:nvSpPr>
      <dsp:spPr>
        <a:xfrm>
          <a:off x="515" y="329683"/>
          <a:ext cx="1826295" cy="914400"/>
        </a:xfrm>
        <a:prstGeom prst="round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Video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(Watch it!)</a:t>
          </a:r>
          <a:endParaRPr lang="en-US" sz="1800" kern="1200" dirty="0"/>
        </a:p>
      </dsp:txBody>
      <dsp:txXfrm>
        <a:off x="45152" y="374320"/>
        <a:ext cx="1737021" cy="825126"/>
      </dsp:txXfrm>
    </dsp:sp>
    <dsp:sp modelId="{E73C0FFE-E4E6-410B-BA92-97BD0011FA21}">
      <dsp:nvSpPr>
        <dsp:cNvPr id="0" name=""/>
        <dsp:cNvSpPr/>
      </dsp:nvSpPr>
      <dsp:spPr>
        <a:xfrm>
          <a:off x="1906006" y="329683"/>
          <a:ext cx="1826295" cy="914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Slides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(Study it!)</a:t>
          </a:r>
          <a:endParaRPr lang="en-US" sz="1800" kern="1200" dirty="0"/>
        </a:p>
      </dsp:txBody>
      <dsp:txXfrm>
        <a:off x="1950643" y="374320"/>
        <a:ext cx="1737021" cy="825126"/>
      </dsp:txXfrm>
    </dsp:sp>
    <dsp:sp modelId="{BE7D1507-03F2-4E9D-A31A-E00DC6615ED6}">
      <dsp:nvSpPr>
        <dsp:cNvPr id="0" name=""/>
        <dsp:cNvSpPr/>
      </dsp:nvSpPr>
      <dsp:spPr>
        <a:xfrm>
          <a:off x="3811497" y="329683"/>
          <a:ext cx="1826295" cy="914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Quiz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smtClean="0"/>
            <a:t>(Review </a:t>
          </a:r>
          <a:r>
            <a:rPr lang="en-US" sz="1800" kern="1200" dirty="0" smtClean="0"/>
            <a:t>it!)</a:t>
          </a:r>
          <a:endParaRPr lang="en-US" sz="1800" kern="1200" dirty="0"/>
        </a:p>
      </dsp:txBody>
      <dsp:txXfrm>
        <a:off x="3856134" y="374320"/>
        <a:ext cx="1737021" cy="825126"/>
      </dsp:txXfrm>
    </dsp:sp>
    <dsp:sp modelId="{DC8A6DE5-EBC4-40E7-906C-C3BEA4BC558F}">
      <dsp:nvSpPr>
        <dsp:cNvPr id="0" name=""/>
        <dsp:cNvSpPr/>
      </dsp:nvSpPr>
      <dsp:spPr>
        <a:xfrm>
          <a:off x="5716988" y="329683"/>
          <a:ext cx="1826295" cy="914400"/>
        </a:xfrm>
        <a:prstGeom prst="roundRect">
          <a:avLst/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Exercise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(Master it!)</a:t>
          </a:r>
          <a:endParaRPr lang="en-US" sz="1800" kern="1200" dirty="0"/>
        </a:p>
      </dsp:txBody>
      <dsp:txXfrm>
        <a:off x="5761625" y="374320"/>
        <a:ext cx="1737021" cy="8251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B6840-8566-450D-8FD7-9DA251F6DAE5}">
      <dsp:nvSpPr>
        <dsp:cNvPr id="0" name=""/>
        <dsp:cNvSpPr/>
      </dsp:nvSpPr>
      <dsp:spPr>
        <a:xfrm>
          <a:off x="515" y="329683"/>
          <a:ext cx="1826295" cy="914400"/>
        </a:xfrm>
        <a:prstGeom prst="roundRect">
          <a:avLst/>
        </a:prstGeom>
        <a:solidFill>
          <a:srgbClr val="F796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Video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(Watch it!)</a:t>
          </a:r>
          <a:endParaRPr lang="en-US" sz="1800" kern="1200" dirty="0"/>
        </a:p>
      </dsp:txBody>
      <dsp:txXfrm>
        <a:off x="45152" y="374320"/>
        <a:ext cx="1737021" cy="825126"/>
      </dsp:txXfrm>
    </dsp:sp>
    <dsp:sp modelId="{E73C0FFE-E4E6-410B-BA92-97BD0011FA21}">
      <dsp:nvSpPr>
        <dsp:cNvPr id="0" name=""/>
        <dsp:cNvSpPr/>
      </dsp:nvSpPr>
      <dsp:spPr>
        <a:xfrm>
          <a:off x="1906006" y="329683"/>
          <a:ext cx="1826295" cy="914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Slides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(Study it!)</a:t>
          </a:r>
          <a:endParaRPr lang="en-US" sz="1800" kern="1200" dirty="0"/>
        </a:p>
      </dsp:txBody>
      <dsp:txXfrm>
        <a:off x="1950643" y="374320"/>
        <a:ext cx="1737021" cy="825126"/>
      </dsp:txXfrm>
    </dsp:sp>
    <dsp:sp modelId="{BE7D1507-03F2-4E9D-A31A-E00DC6615ED6}">
      <dsp:nvSpPr>
        <dsp:cNvPr id="0" name=""/>
        <dsp:cNvSpPr/>
      </dsp:nvSpPr>
      <dsp:spPr>
        <a:xfrm>
          <a:off x="3811497" y="329683"/>
          <a:ext cx="1826295" cy="914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Quiz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smtClean="0"/>
            <a:t>(Review </a:t>
          </a:r>
          <a:r>
            <a:rPr lang="en-US" sz="1800" kern="1200" dirty="0" smtClean="0"/>
            <a:t>it!)</a:t>
          </a:r>
          <a:endParaRPr lang="en-US" sz="1800" kern="1200" dirty="0"/>
        </a:p>
      </dsp:txBody>
      <dsp:txXfrm>
        <a:off x="3856134" y="374320"/>
        <a:ext cx="1737021" cy="825126"/>
      </dsp:txXfrm>
    </dsp:sp>
    <dsp:sp modelId="{DC8A6DE5-EBC4-40E7-906C-C3BEA4BC558F}">
      <dsp:nvSpPr>
        <dsp:cNvPr id="0" name=""/>
        <dsp:cNvSpPr/>
      </dsp:nvSpPr>
      <dsp:spPr>
        <a:xfrm>
          <a:off x="5716988" y="329683"/>
          <a:ext cx="1826295" cy="914400"/>
        </a:xfrm>
        <a:prstGeom prst="roundRect">
          <a:avLst/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ts val="2500"/>
            </a:lnSpc>
            <a:spcBef>
              <a:spcPct val="0"/>
            </a:spcBef>
            <a:spcAft>
              <a:spcPts val="0"/>
            </a:spcAft>
          </a:pPr>
          <a:r>
            <a:rPr lang="en-US" sz="3000" kern="1200" dirty="0" smtClean="0"/>
            <a:t>Exercise</a:t>
          </a:r>
        </a:p>
        <a:p>
          <a:pPr lvl="0" algn="ctr" defTabSz="1333500">
            <a:lnSpc>
              <a:spcPts val="2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(Master it!)</a:t>
          </a:r>
          <a:endParaRPr lang="en-US" sz="1800" kern="1200" dirty="0"/>
        </a:p>
      </dsp:txBody>
      <dsp:txXfrm>
        <a:off x="5761625" y="374320"/>
        <a:ext cx="1737021" cy="825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497CE-72B4-4259-93C7-18139C7697CB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70CF0-998E-4E37-9BA7-248B3E9D5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53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use a video or screen shot, it will actually fill up the entire screen. I only included the background here in case you use some other form of graphic.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6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add as many information slides as you want after</a:t>
            </a:r>
            <a:r>
              <a:rPr lang="en-US" baseline="0" dirty="0" smtClean="0"/>
              <a:t> each Section Title slide</a:t>
            </a:r>
            <a:r>
              <a:rPr lang="en-US" dirty="0" smtClean="0"/>
              <a:t>. The key is variety, variety, variety. Absolutely</a:t>
            </a:r>
            <a:r>
              <a:rPr lang="en-US" baseline="0" dirty="0" smtClean="0"/>
              <a:t> no one wants to read paragraphs of information on screen after screen. Use graphs, charts, tables, infographics, clipart, videos, and screenshots liberally to liven up your presentation!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2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not skip this slide. Retention goes up dramatically when you remember this one trick: Tell them what you told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18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use a video or screen shot, it will actually fill up the entire screen. I only included the background here in case you use some other form of graphic.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81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not skip this slide. Retention goes up dramatically when you remember this one trick: Tell them what you told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1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1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18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not skip this slide. Retention goes up dramatically when you remember this one trick: Tell them what you told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14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not skip this slide. Retention goes up dramatically when you remember this one trick: Tell them what you told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1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42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Kilobyte is one paragraph of text.</a:t>
            </a:r>
          </a:p>
          <a:p>
            <a:r>
              <a:rPr lang="en-US" dirty="0" smtClean="0"/>
              <a:t>Megabyte is one minute MP3</a:t>
            </a:r>
            <a:r>
              <a:rPr lang="en-US" baseline="0" dirty="0" smtClean="0"/>
              <a:t> music track.</a:t>
            </a:r>
          </a:p>
          <a:p>
            <a:r>
              <a:rPr lang="en-US" baseline="0" dirty="0" smtClean="0"/>
              <a:t>Gigabyte is ten yards of books on a shelf.</a:t>
            </a:r>
          </a:p>
          <a:p>
            <a:r>
              <a:rPr lang="en-US" baseline="0" dirty="0" smtClean="0"/>
              <a:t>Terabyte is 250000 MP3 music tracks.</a:t>
            </a:r>
          </a:p>
          <a:p>
            <a:r>
              <a:rPr lang="en-US" baseline="0" dirty="0" smtClean="0"/>
              <a:t>Petabyte is 50 billion pages of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7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Kilobyte is one paragraph of text.</a:t>
            </a:r>
          </a:p>
          <a:p>
            <a:r>
              <a:rPr lang="en-US" dirty="0" smtClean="0"/>
              <a:t>Megabyte is one minute MP3</a:t>
            </a:r>
            <a:r>
              <a:rPr lang="en-US" baseline="0" dirty="0" smtClean="0"/>
              <a:t> music track.</a:t>
            </a:r>
          </a:p>
          <a:p>
            <a:r>
              <a:rPr lang="en-US" baseline="0" dirty="0" smtClean="0"/>
              <a:t>Gigabyte is ten yards of books on a shelf.</a:t>
            </a:r>
          </a:p>
          <a:p>
            <a:r>
              <a:rPr lang="en-US" baseline="0" dirty="0" smtClean="0"/>
              <a:t>Terabyte is 250000 MP3 music tracks.</a:t>
            </a:r>
          </a:p>
          <a:p>
            <a:r>
              <a:rPr lang="en-US" baseline="0" dirty="0" smtClean="0"/>
              <a:t>Petabyte is 50 billion pages of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36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Kilobyte is one paragraph of text.</a:t>
            </a:r>
          </a:p>
          <a:p>
            <a:r>
              <a:rPr lang="en-US" dirty="0" smtClean="0"/>
              <a:t>Megabyte is one minute MP3</a:t>
            </a:r>
            <a:r>
              <a:rPr lang="en-US" baseline="0" dirty="0" smtClean="0"/>
              <a:t> music track.</a:t>
            </a:r>
          </a:p>
          <a:p>
            <a:r>
              <a:rPr lang="en-US" baseline="0" dirty="0" smtClean="0"/>
              <a:t>Gigabyte is ten yards of books on a shelf.</a:t>
            </a:r>
          </a:p>
          <a:p>
            <a:r>
              <a:rPr lang="en-US" baseline="0" dirty="0" smtClean="0"/>
              <a:t>Terabyte is 250000 MP3 music tracks.</a:t>
            </a:r>
          </a:p>
          <a:p>
            <a:r>
              <a:rPr lang="en-US" baseline="0" dirty="0" smtClean="0"/>
              <a:t>Petabyte is 50 billion pages of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02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Kilobyte is one paragraph of text.</a:t>
            </a:r>
          </a:p>
          <a:p>
            <a:r>
              <a:rPr lang="en-US" dirty="0" smtClean="0"/>
              <a:t>Megabyte is one minute MP3</a:t>
            </a:r>
            <a:r>
              <a:rPr lang="en-US" baseline="0" dirty="0" smtClean="0"/>
              <a:t> music track.</a:t>
            </a:r>
          </a:p>
          <a:p>
            <a:r>
              <a:rPr lang="en-US" baseline="0" dirty="0" smtClean="0"/>
              <a:t>Gigabyte is ten yards of books on a shelf.</a:t>
            </a:r>
          </a:p>
          <a:p>
            <a:r>
              <a:rPr lang="en-US" baseline="0" dirty="0" smtClean="0"/>
              <a:t>Terabyte is 250000 MP3 music tracks.</a:t>
            </a:r>
          </a:p>
          <a:p>
            <a:r>
              <a:rPr lang="en-US" baseline="0" dirty="0" smtClean="0"/>
              <a:t>Petabyte is 50 billion pages of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11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Kilobyte is one paragraph of text.</a:t>
            </a:r>
          </a:p>
          <a:p>
            <a:r>
              <a:rPr lang="en-US" dirty="0" smtClean="0"/>
              <a:t>Megabyte is one minute MP3</a:t>
            </a:r>
            <a:r>
              <a:rPr lang="en-US" baseline="0" dirty="0" smtClean="0"/>
              <a:t> music track.</a:t>
            </a:r>
          </a:p>
          <a:p>
            <a:r>
              <a:rPr lang="en-US" baseline="0" dirty="0" smtClean="0"/>
              <a:t>Gigabyte is ten yards of books on a shelf.</a:t>
            </a:r>
          </a:p>
          <a:p>
            <a:r>
              <a:rPr lang="en-US" baseline="0" dirty="0" smtClean="0"/>
              <a:t>Terabyte is 250000 MP3 music tracks.</a:t>
            </a:r>
          </a:p>
          <a:p>
            <a:r>
              <a:rPr lang="en-US" baseline="0" dirty="0" smtClean="0"/>
              <a:t>Petabyte is 50 billion pages of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8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not skip this slide. Retention goes up dramatically when you remember this one trick: Tell them what you told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63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Kilobyte is one paragraph of text.</a:t>
            </a:r>
          </a:p>
          <a:p>
            <a:r>
              <a:rPr lang="en-US" dirty="0" smtClean="0"/>
              <a:t>Megabyte is one minute MP3</a:t>
            </a:r>
            <a:r>
              <a:rPr lang="en-US" baseline="0" dirty="0" smtClean="0"/>
              <a:t> music track.</a:t>
            </a:r>
          </a:p>
          <a:p>
            <a:r>
              <a:rPr lang="en-US" baseline="0" dirty="0" smtClean="0"/>
              <a:t>Gigabyte is ten yards of books on a shelf.</a:t>
            </a:r>
          </a:p>
          <a:p>
            <a:r>
              <a:rPr lang="en-US" baseline="0" dirty="0" smtClean="0"/>
              <a:t>Terabyte is 250000 MP3 music tracks.</a:t>
            </a:r>
          </a:p>
          <a:p>
            <a:r>
              <a:rPr lang="en-US" baseline="0" dirty="0" smtClean="0"/>
              <a:t>Petabyte is 50 billion pages of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71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Kilobyte is one paragraph of text.</a:t>
            </a:r>
          </a:p>
          <a:p>
            <a:r>
              <a:rPr lang="en-US" dirty="0" smtClean="0"/>
              <a:t>Megabyte is one minute MP3</a:t>
            </a:r>
            <a:r>
              <a:rPr lang="en-US" baseline="0" dirty="0" smtClean="0"/>
              <a:t> music track.</a:t>
            </a:r>
          </a:p>
          <a:p>
            <a:r>
              <a:rPr lang="en-US" baseline="0" dirty="0" smtClean="0"/>
              <a:t>Gigabyte is ten yards of books on a shelf.</a:t>
            </a:r>
          </a:p>
          <a:p>
            <a:r>
              <a:rPr lang="en-US" baseline="0" dirty="0" smtClean="0"/>
              <a:t>Terabyte is 250000 MP3 music tracks.</a:t>
            </a:r>
          </a:p>
          <a:p>
            <a:r>
              <a:rPr lang="en-US" baseline="0" dirty="0" smtClean="0"/>
              <a:t>Petabyte is 50 billion pages of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62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Kilobyte is one paragraph of text.</a:t>
            </a:r>
          </a:p>
          <a:p>
            <a:r>
              <a:rPr lang="en-US" dirty="0" smtClean="0"/>
              <a:t>Megabyte is one minute MP3</a:t>
            </a:r>
            <a:r>
              <a:rPr lang="en-US" baseline="0" dirty="0" smtClean="0"/>
              <a:t> music track.</a:t>
            </a:r>
          </a:p>
          <a:p>
            <a:r>
              <a:rPr lang="en-US" baseline="0" dirty="0" smtClean="0"/>
              <a:t>Gigabyte is ten yards of books on a shelf.</a:t>
            </a:r>
          </a:p>
          <a:p>
            <a:r>
              <a:rPr lang="en-US" baseline="0" dirty="0" smtClean="0"/>
              <a:t>Terabyte is 250000 MP3 music tracks.</a:t>
            </a:r>
          </a:p>
          <a:p>
            <a:r>
              <a:rPr lang="en-US" baseline="0" dirty="0" smtClean="0"/>
              <a:t>Petabyte is 50 billion pages of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56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91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Kilobyte is one paragraph of text.</a:t>
            </a:r>
          </a:p>
          <a:p>
            <a:r>
              <a:rPr lang="en-US" dirty="0" smtClean="0"/>
              <a:t>Megabyte is one minute MP3</a:t>
            </a:r>
            <a:r>
              <a:rPr lang="en-US" baseline="0" dirty="0" smtClean="0"/>
              <a:t> music track.</a:t>
            </a:r>
          </a:p>
          <a:p>
            <a:r>
              <a:rPr lang="en-US" baseline="0" dirty="0" smtClean="0"/>
              <a:t>Gigabyte is ten yards of books on a shelf.</a:t>
            </a:r>
          </a:p>
          <a:p>
            <a:r>
              <a:rPr lang="en-US" baseline="0" dirty="0" smtClean="0"/>
              <a:t>Terabyte is 250000 MP3 music tracks.</a:t>
            </a:r>
          </a:p>
          <a:p>
            <a:r>
              <a:rPr lang="en-US" baseline="0" dirty="0" smtClean="0"/>
              <a:t>Petabyte is 50 billion pages of 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6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3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94004-26D5-4780-9BAA-9EB4DA82EA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52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28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41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add as many information slides as you want after</a:t>
            </a:r>
            <a:r>
              <a:rPr lang="en-US" baseline="0" dirty="0" smtClean="0"/>
              <a:t> each Section Title slide</a:t>
            </a:r>
            <a:r>
              <a:rPr lang="en-US" dirty="0" smtClean="0"/>
              <a:t>. The key is variety, variety, variety. Absolutely</a:t>
            </a:r>
            <a:r>
              <a:rPr lang="en-US" baseline="0" dirty="0" smtClean="0"/>
              <a:t> no one wants to read paragraphs of information on screen after screen. Use graphs, charts, tables, infographics, clipart, videos, and screenshots liberally to liven up your presentation!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7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not skip this slide. Retention goes up dramatically when you remember this one trick: Tell them what you told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not skip this slide. Retention goes up dramatically when you remember this one trick: Tell them what you told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0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use a video or screen shot, it will actually fill up the entire screen. I only included the background here in case you use some other form of graphic.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5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add as many information slides as you want after</a:t>
            </a:r>
            <a:r>
              <a:rPr lang="en-US" baseline="0" dirty="0" smtClean="0"/>
              <a:t> each Section Title slide</a:t>
            </a:r>
            <a:r>
              <a:rPr lang="en-US" dirty="0" smtClean="0"/>
              <a:t>. The key is variety, variety, variety. Absolutely</a:t>
            </a:r>
            <a:r>
              <a:rPr lang="en-US" baseline="0" dirty="0" smtClean="0"/>
              <a:t> no one wants to read paragraphs of information on screen after screen. Use graphs, charts, tables, infographics, clipart, videos, and screenshots liberally to liven up your presentation!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16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not skip this slide. Retention goes up dramatically when you remember this one trick: Tell them what you told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70CF0-998E-4E37-9BA7-248B3E9D5A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D550-8276-430A-A472-A208A0E02E0A}" type="datetimeFigureOut">
              <a:rPr lang="en-US" smtClean="0"/>
              <a:pPr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422C6-47DF-45B1-9190-15F43CA5E0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m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m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notesSlide" Target="../notesSlides/notesSlide17.xml"/><Relationship Id="rId7" Type="http://schemas.openxmlformats.org/officeDocument/2006/relationships/diagramLayout" Target="../diagrams/layout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diagramData" Target="../diagrams/data2.xml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3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notesSlide" Target="../notesSlides/notesSlide33.xml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diagramData" Target="../diagrams/data3.xml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3653210" y="1371599"/>
            <a:ext cx="8538790" cy="290899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53000" y="1645399"/>
            <a:ext cx="77724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0"/>
              </a:lnSpc>
              <a:spcAft>
                <a:spcPts val="600"/>
              </a:spcAft>
            </a:pPr>
            <a:r>
              <a:rPr lang="en-US" sz="9000" b="1" spc="-25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Intro to Web</a:t>
            </a:r>
          </a:p>
          <a:p>
            <a:pPr>
              <a:lnSpc>
                <a:spcPts val="9000"/>
              </a:lnSpc>
              <a:spcAft>
                <a:spcPts val="600"/>
              </a:spcAft>
            </a:pPr>
            <a:r>
              <a:rPr lang="en-US" sz="9000" b="1" spc="-25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Development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3000" y="4318263"/>
            <a:ext cx="7746886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5A9E"/>
                </a:solidFill>
                <a:latin typeface="Arial Rounded MT Bold" panose="020F0704030504030204" pitchFamily="34" charset="0"/>
              </a:rPr>
              <a:t>Part A</a:t>
            </a:r>
          </a:p>
          <a:p>
            <a:pPr>
              <a:lnSpc>
                <a:spcPts val="4500"/>
              </a:lnSpc>
            </a:pPr>
            <a:r>
              <a:rPr lang="en-US" sz="3600" b="1" dirty="0">
                <a:solidFill>
                  <a:srgbClr val="AF423F"/>
                </a:solidFill>
                <a:latin typeface="Arial Rounded MT Bold" panose="020F0704030504030204" pitchFamily="34" charset="0"/>
              </a:rPr>
              <a:t>Instructor: </a:t>
            </a:r>
            <a:r>
              <a:rPr lang="en-US" sz="3200" b="1" dirty="0" err="1">
                <a:solidFill>
                  <a:srgbClr val="AF423F"/>
                </a:solidFill>
                <a:latin typeface="Arial Rounded MT Bold" panose="020F0704030504030204" pitchFamily="34" charset="0"/>
              </a:rPr>
              <a:t>La’Von</a:t>
            </a:r>
            <a:r>
              <a:rPr lang="en-US" sz="3200" b="1" dirty="0">
                <a:solidFill>
                  <a:srgbClr val="AF423F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b="1" dirty="0" err="1">
                <a:solidFill>
                  <a:srgbClr val="AF423F"/>
                </a:solidFill>
                <a:latin typeface="Arial Rounded MT Bold" panose="020F0704030504030204" pitchFamily="34" charset="0"/>
              </a:rPr>
              <a:t>LaMar</a:t>
            </a:r>
            <a:r>
              <a:rPr lang="en-US" sz="3200" b="1" dirty="0">
                <a:solidFill>
                  <a:srgbClr val="AF423F"/>
                </a:solidFill>
                <a:latin typeface="Arial Rounded MT Bold" panose="020F0704030504030204" pitchFamily="34" charset="0"/>
              </a:rPr>
              <a:t> Towns</a:t>
            </a:r>
            <a:endParaRPr lang="en-US" sz="3200" b="1" dirty="0">
              <a:solidFill>
                <a:srgbClr val="AF423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3000" y="381000"/>
            <a:ext cx="6575806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  <a:spcAft>
                <a:spcPts val="3600"/>
              </a:spcAft>
            </a:pPr>
            <a:r>
              <a:rPr lang="en-US" sz="6000" b="1" dirty="0">
                <a:solidFill>
                  <a:srgbClr val="AF423F"/>
                </a:solidFill>
                <a:latin typeface="Arial Rounded MT Bold" panose="020F0704030504030204" pitchFamily="34" charset="0"/>
              </a:rPr>
              <a:t>Welcome </a:t>
            </a:r>
            <a:r>
              <a:rPr lang="en-US" sz="60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to</a:t>
            </a:r>
            <a:endParaRPr lang="en-US" sz="6000" b="1" spc="-50" dirty="0" smtClean="0">
              <a:solidFill>
                <a:srgbClr val="AF423F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0" y="655073"/>
            <a:ext cx="4572940" cy="46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95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3810000" y="685800"/>
            <a:ext cx="8382000" cy="2590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38600" y="766007"/>
            <a:ext cx="8001000" cy="2430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pPr>
              <a:lnSpc>
                <a:spcPts val="8400"/>
              </a:lnSpc>
              <a:spcBef>
                <a:spcPts val="0"/>
              </a:spcBef>
            </a:pPr>
            <a:r>
              <a:rPr lang="en-US" sz="7500" spc="-100" dirty="0" smtClean="0">
                <a:solidFill>
                  <a:schemeClr val="bg1"/>
                </a:solidFill>
              </a:rPr>
              <a:t>What Goes in the </a:t>
            </a:r>
          </a:p>
          <a:p>
            <a:pPr>
              <a:lnSpc>
                <a:spcPts val="8400"/>
              </a:lnSpc>
              <a:spcBef>
                <a:spcPts val="0"/>
              </a:spcBef>
            </a:pPr>
            <a:r>
              <a:rPr lang="en-US" sz="7500" spc="-100" dirty="0" smtClean="0">
                <a:solidFill>
                  <a:schemeClr val="bg1"/>
                </a:solidFill>
              </a:rPr>
              <a:t>Body of the Doc</a:t>
            </a:r>
            <a:endParaRPr lang="en-US" sz="7500" spc="-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80634" y="3582322"/>
            <a:ext cx="7244223" cy="20159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HTML Images</a:t>
            </a:r>
            <a:endParaRPr lang="en-US" sz="2600" dirty="0">
              <a:latin typeface="BPreplay" panose="02000503000000020004" pitchFamily="50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HTML Links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HTML Paragraphs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HTML Headings  </a:t>
            </a:r>
            <a:endParaRPr lang="en-US" sz="2600" dirty="0">
              <a:latin typeface="BPreplay" panose="0200050300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9" y="30480"/>
            <a:ext cx="367084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526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8748" cy="61937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733800"/>
            <a:ext cx="12178748" cy="19050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981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0" y="2435749"/>
            <a:ext cx="3962400" cy="925547"/>
          </a:xfrm>
          <a:prstGeom prst="rect">
            <a:avLst/>
          </a:prstGeom>
          <a:solidFill>
            <a:srgbClr val="7D6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307264"/>
            <a:ext cx="7467600" cy="9255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4300" y="269319"/>
            <a:ext cx="10850888" cy="209288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Add Images to HTML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r>
              <a:rPr lang="en-US" sz="2600" dirty="0" smtClean="0">
                <a:latin typeface="BPreplay" panose="02000503000000020004" pitchFamily="50" charset="0"/>
              </a:rPr>
              <a:t>You can add images to your webpage by typing the following where “someimage.png” is the name of your file.</a:t>
            </a:r>
            <a:endParaRPr lang="en-US" sz="2600" dirty="0">
              <a:latin typeface="BPreplay" panose="02000503000000020004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300" y="2425764"/>
            <a:ext cx="11620500" cy="367023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Key Notes</a:t>
            </a:r>
            <a:endParaRPr lang="en-US" sz="5500" spc="-5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>
                <a:latin typeface="BPreplay" panose="02000503000000020004" pitchFamily="50" charset="0"/>
              </a:rPr>
              <a:t>The first thing </a:t>
            </a:r>
            <a:r>
              <a:rPr lang="en-US" sz="2600" dirty="0" smtClean="0">
                <a:latin typeface="BPreplay" panose="02000503000000020004" pitchFamily="50" charset="0"/>
              </a:rPr>
              <a:t>you </a:t>
            </a:r>
            <a:r>
              <a:rPr lang="en-US" sz="2600" dirty="0">
                <a:latin typeface="BPreplay" panose="02000503000000020004" pitchFamily="50" charset="0"/>
              </a:rPr>
              <a:t>need </a:t>
            </a:r>
            <a:r>
              <a:rPr lang="en-US" sz="2600" dirty="0" smtClean="0">
                <a:latin typeface="BPreplay" panose="02000503000000020004" pitchFamily="50" charset="0"/>
              </a:rPr>
              <a:t>when </a:t>
            </a:r>
            <a:r>
              <a:rPr lang="en-US" sz="2600" dirty="0">
                <a:latin typeface="BPreplay" panose="02000503000000020004" pitchFamily="50" charset="0"/>
              </a:rPr>
              <a:t>adding </a:t>
            </a:r>
            <a:r>
              <a:rPr lang="en-US" sz="2600" dirty="0" smtClean="0">
                <a:latin typeface="BPreplay" panose="02000503000000020004" pitchFamily="50" charset="0"/>
              </a:rPr>
              <a:t>images </a:t>
            </a:r>
            <a:r>
              <a:rPr lang="en-US" sz="2600" dirty="0">
                <a:latin typeface="BPreplay" panose="02000503000000020004" pitchFamily="50" charset="0"/>
              </a:rPr>
              <a:t>to your </a:t>
            </a:r>
            <a:r>
              <a:rPr lang="en-US" sz="2600" dirty="0" smtClean="0">
                <a:latin typeface="BPreplay" panose="02000503000000020004" pitchFamily="50" charset="0"/>
              </a:rPr>
              <a:t>document </a:t>
            </a:r>
            <a:r>
              <a:rPr lang="en-US" sz="2600" dirty="0">
                <a:latin typeface="BPreplay" panose="02000503000000020004" pitchFamily="50" charset="0"/>
              </a:rPr>
              <a:t>is an anchor tag &lt;a&gt; and an attribute &lt;</a:t>
            </a:r>
            <a:r>
              <a:rPr lang="en-US" sz="2600" dirty="0" err="1">
                <a:latin typeface="BPreplay" panose="02000503000000020004" pitchFamily="50" charset="0"/>
              </a:rPr>
              <a:t>href</a:t>
            </a:r>
            <a:r>
              <a:rPr lang="en-US" sz="2600" dirty="0">
                <a:latin typeface="BPreplay" panose="02000503000000020004" pitchFamily="50" charset="0"/>
              </a:rPr>
              <a:t>&gt;. It should look like </a:t>
            </a:r>
            <a:r>
              <a:rPr lang="en-US" sz="2600" dirty="0" smtClean="0">
                <a:latin typeface="BPreplay" panose="02000503000000020004" pitchFamily="50" charset="0"/>
              </a:rPr>
              <a:t>this:</a:t>
            </a:r>
            <a:endParaRPr lang="en-US" sz="2600" dirty="0">
              <a:latin typeface="BPreplay" panose="02000503000000020004" pitchFamily="50" charset="0"/>
            </a:endParaRP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None/>
            </a:pPr>
            <a:endParaRPr lang="en-US" sz="2600" dirty="0" smtClean="0">
              <a:latin typeface="BPreplay" panose="02000503000000020004" pitchFamily="50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Another </a:t>
            </a:r>
            <a:r>
              <a:rPr lang="en-US" sz="2600" dirty="0">
                <a:latin typeface="BPreplay" panose="02000503000000020004" pitchFamily="50" charset="0"/>
              </a:rPr>
              <a:t>c</a:t>
            </a:r>
            <a:r>
              <a:rPr lang="en-US" sz="2600" dirty="0" smtClean="0">
                <a:latin typeface="BPreplay" panose="02000503000000020004" pitchFamily="50" charset="0"/>
              </a:rPr>
              <a:t>ommon practice is </a:t>
            </a:r>
            <a:r>
              <a:rPr lang="en-US" sz="2600" dirty="0">
                <a:latin typeface="BPreplay" panose="02000503000000020004" pitchFamily="50" charset="0"/>
              </a:rPr>
              <a:t>to give your images </a:t>
            </a:r>
            <a:r>
              <a:rPr lang="en-US" sz="2600" dirty="0" smtClean="0">
                <a:latin typeface="BPreplay" panose="02000503000000020004" pitchFamily="50" charset="0"/>
              </a:rPr>
              <a:t>nicknames, or </a:t>
            </a:r>
            <a:r>
              <a:rPr lang="en-US" sz="2600" dirty="0">
                <a:latin typeface="BPreplay" panose="02000503000000020004" pitchFamily="50" charset="0"/>
              </a:rPr>
              <a:t>in the world of HTML, </a:t>
            </a:r>
            <a:r>
              <a:rPr lang="en-US" sz="2600" dirty="0" smtClean="0">
                <a:latin typeface="BPreplay" panose="02000503000000020004" pitchFamily="50" charset="0"/>
              </a:rPr>
              <a:t>alternate names! </a:t>
            </a:r>
            <a:endParaRPr lang="en-US" sz="2600" dirty="0">
              <a:latin typeface="BPreplay" panose="02000503000000020004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2254" y="4477666"/>
            <a:ext cx="3886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&lt;a </a:t>
            </a:r>
            <a:r>
              <a:rPr lang="en-US" dirty="0" err="1" smtClean="0">
                <a:solidFill>
                  <a:srgbClr val="FF0000"/>
                </a:solidFill>
                <a:latin typeface="BPreplay" panose="02000503000000020004" pitchFamily="50" charset="0"/>
              </a:rPr>
              <a:t>href</a:t>
            </a:r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=“someimage.jpg”/&gt;</a:t>
            </a:r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05600" y="1893216"/>
            <a:ext cx="3886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&lt;</a:t>
            </a:r>
            <a:r>
              <a:rPr lang="en-US" dirty="0" err="1" smtClean="0">
                <a:solidFill>
                  <a:srgbClr val="FF0000"/>
                </a:solidFill>
                <a:latin typeface="BPreplay" panose="02000503000000020004" pitchFamily="50" charset="0"/>
              </a:rPr>
              <a:t>img</a:t>
            </a:r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BPreplay" panose="02000503000000020004" pitchFamily="50" charset="0"/>
              </a:rPr>
              <a:t>src</a:t>
            </a:r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=“someimage.png”&gt;</a:t>
            </a:r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5198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0" y="-1"/>
              <a:ext cx="12191239" cy="662940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50000">
                  <a:srgbClr val="7D619F"/>
                </a:gs>
                <a:gs pos="100000">
                  <a:srgbClr val="9F8AB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419600" y="1018881"/>
            <a:ext cx="7772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19600" y="914400"/>
            <a:ext cx="7467600" cy="1101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pPr fontAlgn="base">
              <a:spcBef>
                <a:spcPts val="0"/>
              </a:spcBef>
              <a:spcAft>
                <a:spcPts val="1200"/>
              </a:spcAft>
              <a:buSzPct val="150000"/>
            </a:pPr>
            <a:r>
              <a:rPr lang="en-US" sz="5500" dirty="0" smtClean="0">
                <a:solidFill>
                  <a:schemeClr val="bg1"/>
                </a:solidFill>
              </a:rPr>
              <a:t> </a:t>
            </a:r>
            <a:r>
              <a:rPr lang="en-US" sz="5500" dirty="0">
                <a:solidFill>
                  <a:schemeClr val="bg1"/>
                </a:solidFill>
              </a:rPr>
              <a:t>Need to Know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2977" y="2286000"/>
            <a:ext cx="7244223" cy="328551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If you compress your images before adding them to your HTML document, you can greatly decrease load time.</a:t>
            </a:r>
            <a:endParaRPr lang="en-US" sz="2600" dirty="0">
              <a:latin typeface="BPreplay" panose="02000503000000020004" pitchFamily="50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The &lt;</a:t>
            </a:r>
            <a:r>
              <a:rPr lang="en-US" sz="2600" dirty="0" err="1" smtClean="0">
                <a:latin typeface="BPreplay" panose="02000503000000020004" pitchFamily="50" charset="0"/>
              </a:rPr>
              <a:t>img</a:t>
            </a:r>
            <a:r>
              <a:rPr lang="en-US" sz="2600" dirty="0" smtClean="0">
                <a:latin typeface="BPreplay" panose="02000503000000020004" pitchFamily="50" charset="0"/>
              </a:rPr>
              <a:t>&gt; tag is a self closing tag. 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r>
              <a:rPr lang="en-US" sz="2600" dirty="0" smtClean="0">
                <a:latin typeface="BPreplay" panose="02000503000000020004" pitchFamily="50" charset="0"/>
              </a:rPr>
              <a:t> 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You can manipulate the size of your image by adding a style attribute and value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04682" y="4114800"/>
            <a:ext cx="5029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&lt;</a:t>
            </a:r>
            <a:r>
              <a:rPr lang="en-US" dirty="0" err="1" smtClean="0">
                <a:solidFill>
                  <a:srgbClr val="FF0000"/>
                </a:solidFill>
                <a:latin typeface="BPreplay" panose="02000503000000020004" pitchFamily="50" charset="0"/>
              </a:rPr>
              <a:t>img</a:t>
            </a:r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BPreplay" panose="02000503000000020004" pitchFamily="50" charset="0"/>
              </a:rPr>
              <a:t>src</a:t>
            </a:r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=“someimage.jpg” alt=</a:t>
            </a:r>
            <a:r>
              <a:rPr lang="en-US" dirty="0" err="1" smtClean="0">
                <a:solidFill>
                  <a:srgbClr val="FF0000"/>
                </a:solidFill>
                <a:latin typeface="BPreplay" panose="02000503000000020004" pitchFamily="50" charset="0"/>
              </a:rPr>
              <a:t>someimg</a:t>
            </a:r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/&gt;</a:t>
            </a:r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" y="119349"/>
            <a:ext cx="297531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80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" y="0"/>
            <a:ext cx="12192000" cy="61937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3252" y="3745970"/>
            <a:ext cx="12192000" cy="181663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798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762" y="0"/>
              <a:ext cx="12191238" cy="66294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rgbClr val="FF781D"/>
                </a:gs>
                <a:gs pos="50000">
                  <a:srgbClr val="FF8837"/>
                </a:gs>
                <a:gs pos="100000">
                  <a:srgbClr val="FF9D5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267200" y="1004405"/>
            <a:ext cx="7924800" cy="1508064"/>
          </a:xfrm>
          <a:prstGeom prst="rect">
            <a:avLst/>
          </a:prstGeom>
          <a:solidFill>
            <a:srgbClr val="AF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66777" y="1097051"/>
            <a:ext cx="6395006" cy="1236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9000" dirty="0" smtClean="0">
                <a:solidFill>
                  <a:schemeClr val="bg1"/>
                </a:solidFill>
              </a:rPr>
              <a:t>Review</a:t>
            </a:r>
            <a:endParaRPr lang="en-US" sz="9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6776" y="2823500"/>
            <a:ext cx="7244223" cy="193899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What is HTML and what does it stand for?</a:t>
            </a:r>
            <a:endParaRPr lang="en-US" sz="2600" dirty="0">
              <a:latin typeface="BPreplay" panose="02000503000000020004" pitchFamily="50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What is contained inside the body of an HTML Doc?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How do we add images to our HTML Doc?</a:t>
            </a:r>
            <a:endParaRPr lang="en-US" sz="2600" dirty="0">
              <a:latin typeface="BPreplay" panose="02000503000000020004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" y="152400"/>
            <a:ext cx="223042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55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4435366" y="3868836"/>
            <a:ext cx="7756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4000" spc="-70" dirty="0" smtClean="0">
                <a:solidFill>
                  <a:srgbClr val="AF423F"/>
                </a:solidFill>
                <a:latin typeface="Arial Rounded MT Bold" panose="020F0704030504030204" pitchFamily="34" charset="0"/>
                <a:cs typeface="Times New Roman" pitchFamily="18" charset="0"/>
              </a:rPr>
              <a:t>Click the slide to start the quiz!</a:t>
            </a:r>
            <a:endParaRPr lang="en-US" sz="4000" spc="-70" dirty="0">
              <a:solidFill>
                <a:srgbClr val="AF423F"/>
              </a:solidFill>
              <a:latin typeface="Arial Rounded MT Bold" panose="020F0704030504030204" pitchFamily="34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68860" y="1828800"/>
            <a:ext cx="8123140" cy="1752600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71372" y="1752599"/>
            <a:ext cx="7604684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9000" dirty="0" smtClean="0">
                <a:solidFill>
                  <a:schemeClr val="bg1"/>
                </a:solidFill>
              </a:rPr>
              <a:t>Lesson Quiz!</a:t>
            </a:r>
            <a:endParaRPr lang="en-US" sz="9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35366" y="1015297"/>
            <a:ext cx="72232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4000" b="1" dirty="0" smtClean="0">
                <a:solidFill>
                  <a:srgbClr val="AF423F"/>
                </a:solidFill>
                <a:latin typeface="BPreplay" panose="02000503000000020004" pitchFamily="50" charset="0"/>
                <a:cs typeface="Times New Roman" pitchFamily="18" charset="0"/>
              </a:rPr>
              <a:t>You Got This! </a:t>
            </a:r>
            <a:endParaRPr lang="en-US" sz="4000" b="1" dirty="0">
              <a:solidFill>
                <a:srgbClr val="AF423F"/>
              </a:solidFill>
              <a:latin typeface="BPreplay" panose="02000503000000020004" pitchFamily="50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8" y="303672"/>
            <a:ext cx="3631746" cy="6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463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460474" y="2562924"/>
            <a:ext cx="75794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1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Download the exercise file below and open the file. </a:t>
            </a:r>
          </a:p>
          <a:p>
            <a:pPr>
              <a:tabLst>
                <a:tab pos="514350" algn="l"/>
              </a:tabLst>
            </a:pP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       (you must have Office 2013 on your PC).</a:t>
            </a:r>
          </a:p>
          <a:p>
            <a:pPr>
              <a:tabLst>
                <a:tab pos="514350" algn="l"/>
              </a:tabLst>
            </a:pPr>
            <a:endParaRPr lang="en-US" dirty="0" smtClean="0">
              <a:solidFill>
                <a:srgbClr val="005A9E"/>
              </a:solidFill>
              <a:latin typeface="BPreplay" panose="02000503000000020004" pitchFamily="50" charset="0"/>
            </a:endParaRP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2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Two</a:t>
            </a: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3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Three</a:t>
            </a: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4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Four</a:t>
            </a: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5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Five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24981" y="533400"/>
            <a:ext cx="8967019" cy="16383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05981" y="668719"/>
            <a:ext cx="8586019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pPr>
              <a:lnSpc>
                <a:spcPts val="8500"/>
              </a:lnSpc>
              <a:spcBef>
                <a:spcPts val="0"/>
              </a:spcBef>
            </a:pPr>
            <a:r>
              <a:rPr lang="en-US" sz="8500" spc="-200" dirty="0" smtClean="0">
                <a:solidFill>
                  <a:schemeClr val="bg1"/>
                </a:solidFill>
              </a:rPr>
              <a:t>Lesson Exercise</a:t>
            </a:r>
            <a:endParaRPr lang="en-US" sz="8500" spc="-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1" y="107730"/>
            <a:ext cx="2717710" cy="64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431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4114800" y="1480318"/>
            <a:ext cx="8077200" cy="290899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419600" y="1797958"/>
            <a:ext cx="7264514" cy="228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0"/>
              </a:lnSpc>
              <a:spcAft>
                <a:spcPts val="600"/>
              </a:spcAft>
            </a:pPr>
            <a:r>
              <a:rPr lang="en-US" sz="6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Learning the Structure of HTML</a:t>
            </a:r>
            <a:endParaRPr lang="en-US" sz="6000" b="1" spc="-5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45114" y="4544705"/>
            <a:ext cx="713728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000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Start the video by clicking anywhere on the slide!</a:t>
            </a:r>
            <a:endParaRPr lang="en-US" sz="4000" dirty="0">
              <a:solidFill>
                <a:srgbClr val="AF423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600" y="457200"/>
            <a:ext cx="7620000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  <a:spcAft>
                <a:spcPts val="3600"/>
              </a:spcAft>
            </a:pPr>
            <a:r>
              <a:rPr lang="en-US" sz="6500" b="1" spc="-150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Video Presentation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0" y="319284"/>
            <a:ext cx="368142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656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4613050" y="3760113"/>
            <a:ext cx="75789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spcAft>
                <a:spcPts val="900"/>
              </a:spcAft>
            </a:pPr>
            <a:r>
              <a:rPr lang="en-US" sz="2200" spc="-2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Study the way you learn best</a:t>
            </a:r>
            <a:r>
              <a:rPr lang="en-US" sz="800" spc="-2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 </a:t>
            </a:r>
            <a:r>
              <a:rPr lang="en-US" sz="2200" spc="-2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!</a:t>
            </a:r>
            <a:r>
              <a:rPr lang="en-US" sz="220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 Play the video. Review the slides. Or do both. Just click a button below to begin</a:t>
            </a:r>
            <a:r>
              <a:rPr lang="en-US" sz="80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 </a:t>
            </a:r>
            <a:r>
              <a:rPr lang="en-US" sz="220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!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114800" y="677110"/>
            <a:ext cx="8092441" cy="2808906"/>
          </a:xfrm>
          <a:prstGeom prst="rect">
            <a:avLst/>
          </a:prstGeom>
          <a:solidFill>
            <a:srgbClr val="AF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428744" y="819015"/>
            <a:ext cx="7620582" cy="2567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pPr>
              <a:lnSpc>
                <a:spcPts val="9000"/>
              </a:lnSpc>
              <a:spcBef>
                <a:spcPts val="0"/>
              </a:spcBef>
            </a:pPr>
            <a:r>
              <a:rPr lang="en-US" sz="9000" dirty="0" smtClean="0">
                <a:solidFill>
                  <a:schemeClr val="bg1"/>
                </a:solidFill>
              </a:rPr>
              <a:t>Lesson Navigation</a:t>
            </a:r>
            <a:endParaRPr lang="en-US" sz="9000" dirty="0">
              <a:solidFill>
                <a:schemeClr val="bg1"/>
              </a:solidFill>
            </a:endParaRPr>
          </a:p>
        </p:txBody>
      </p: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3884403092"/>
              </p:ext>
            </p:extLst>
          </p:nvPr>
        </p:nvGraphicFramePr>
        <p:xfrm>
          <a:off x="4239768" y="4446032"/>
          <a:ext cx="7543800" cy="157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" y="304800"/>
            <a:ext cx="4530189" cy="6400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124200" y="152400"/>
            <a:ext cx="9059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-220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Course Directions</a:t>
            </a:r>
            <a:endParaRPr lang="en-US" sz="8000" b="1" spc="-220" dirty="0">
              <a:solidFill>
                <a:srgbClr val="005A9E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6598" y="1485367"/>
            <a:ext cx="8610599" cy="594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76598" y="2174527"/>
            <a:ext cx="8610599" cy="59436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599" y="2865746"/>
            <a:ext cx="8610599" cy="59436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6599" y="4245861"/>
            <a:ext cx="8610599" cy="9601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76599" y="3552804"/>
            <a:ext cx="8610599" cy="59436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6600" y="5299314"/>
            <a:ext cx="8610599" cy="59436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2403" y="1648219"/>
            <a:ext cx="7848597" cy="423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  <a:spcAft>
                <a:spcPts val="3550"/>
              </a:spcAft>
            </a:pPr>
            <a:r>
              <a:rPr lang="en-US" sz="2100" dirty="0" smtClean="0">
                <a:solidFill>
                  <a:schemeClr val="bg1"/>
                </a:solidFill>
                <a:latin typeface="BPreplay" panose="02000503000000020004" pitchFamily="50" charset="0"/>
              </a:rPr>
              <a:t>You must view every lesson to pass this </a:t>
            </a:r>
            <a:r>
              <a:rPr lang="en-US" sz="2100" dirty="0" err="1" smtClean="0">
                <a:solidFill>
                  <a:schemeClr val="bg1"/>
                </a:solidFill>
                <a:latin typeface="BPreplay" panose="02000503000000020004" pitchFamily="50" charset="0"/>
              </a:rPr>
              <a:t>ecourse</a:t>
            </a:r>
            <a:r>
              <a:rPr lang="en-US" sz="2100" dirty="0" smtClean="0">
                <a:solidFill>
                  <a:schemeClr val="bg1"/>
                </a:solidFill>
                <a:latin typeface="BPreplay" panose="02000503000000020004" pitchFamily="50" charset="0"/>
              </a:rPr>
              <a:t>.</a:t>
            </a:r>
            <a:endParaRPr lang="en-US" sz="2100" dirty="0">
              <a:solidFill>
                <a:schemeClr val="bg1"/>
              </a:solidFill>
              <a:latin typeface="BPreplay" panose="02000503000000020004" pitchFamily="50" charset="0"/>
            </a:endParaRPr>
          </a:p>
          <a:p>
            <a:pPr>
              <a:lnSpc>
                <a:spcPts val="1900"/>
              </a:lnSpc>
              <a:spcAft>
                <a:spcPts val="3550"/>
              </a:spcAft>
            </a:pPr>
            <a:r>
              <a:rPr lang="en-US" sz="2100" dirty="0" smtClean="0">
                <a:solidFill>
                  <a:schemeClr val="bg1"/>
                </a:solidFill>
                <a:latin typeface="BPreplay" panose="02000503000000020004" pitchFamily="50" charset="0"/>
              </a:rPr>
              <a:t>You must score 75% or higher to pass this </a:t>
            </a:r>
            <a:r>
              <a:rPr lang="en-US" sz="2100" dirty="0" err="1" smtClean="0">
                <a:solidFill>
                  <a:schemeClr val="bg1"/>
                </a:solidFill>
                <a:latin typeface="BPreplay" panose="02000503000000020004" pitchFamily="50" charset="0"/>
              </a:rPr>
              <a:t>ecourse</a:t>
            </a:r>
            <a:r>
              <a:rPr lang="en-US" sz="2100" dirty="0" smtClean="0">
                <a:solidFill>
                  <a:schemeClr val="bg1"/>
                </a:solidFill>
                <a:latin typeface="BPreplay" panose="02000503000000020004" pitchFamily="50" charset="0"/>
              </a:rPr>
              <a:t>.</a:t>
            </a:r>
            <a:endParaRPr lang="en-US" sz="2100" dirty="0">
              <a:solidFill>
                <a:schemeClr val="bg1"/>
              </a:solidFill>
              <a:latin typeface="BPreplay" panose="02000503000000020004" pitchFamily="50" charset="0"/>
            </a:endParaRPr>
          </a:p>
          <a:p>
            <a:pPr>
              <a:lnSpc>
                <a:spcPts val="1900"/>
              </a:lnSpc>
              <a:spcAft>
                <a:spcPts val="3500"/>
              </a:spcAft>
            </a:pPr>
            <a:r>
              <a:rPr lang="en-US" sz="2100" dirty="0">
                <a:solidFill>
                  <a:schemeClr val="bg1"/>
                </a:solidFill>
                <a:latin typeface="BPreplay" panose="02000503000000020004" pitchFamily="50" charset="0"/>
              </a:rPr>
              <a:t>Unanswered questions on any page will be counted wrong.</a:t>
            </a:r>
          </a:p>
          <a:p>
            <a:pPr>
              <a:lnSpc>
                <a:spcPts val="2000"/>
              </a:lnSpc>
              <a:spcAft>
                <a:spcPts val="3500"/>
              </a:spcAft>
            </a:pPr>
            <a:r>
              <a:rPr lang="en-US" sz="2100" spc="-20" dirty="0" smtClean="0">
                <a:solidFill>
                  <a:schemeClr val="bg1"/>
                </a:solidFill>
                <a:latin typeface="BPreplay" panose="02000503000000020004" pitchFamily="50" charset="0"/>
              </a:rPr>
              <a:t>The certificate page is viewable only if you pass the </a:t>
            </a:r>
            <a:r>
              <a:rPr lang="en-US" sz="2100" spc="-20" dirty="0" err="1" smtClean="0">
                <a:solidFill>
                  <a:schemeClr val="bg1"/>
                </a:solidFill>
                <a:latin typeface="BPreplay" panose="02000503000000020004" pitchFamily="50" charset="0"/>
              </a:rPr>
              <a:t>ecourse</a:t>
            </a:r>
            <a:r>
              <a:rPr lang="en-US" sz="2100" dirty="0" smtClean="0">
                <a:solidFill>
                  <a:schemeClr val="bg1"/>
                </a:solidFill>
                <a:latin typeface="BPreplay" panose="02000503000000020004" pitchFamily="50" charset="0"/>
              </a:rPr>
              <a:t>.</a:t>
            </a:r>
            <a:endParaRPr lang="en-US" sz="2100" dirty="0">
              <a:solidFill>
                <a:schemeClr val="bg1"/>
              </a:solidFill>
              <a:latin typeface="BPreplay" panose="02000503000000020004" pitchFamily="50" charset="0"/>
            </a:endParaRPr>
          </a:p>
          <a:p>
            <a:pPr>
              <a:lnSpc>
                <a:spcPts val="2100"/>
              </a:lnSpc>
              <a:spcAft>
                <a:spcPts val="3550"/>
              </a:spcAft>
            </a:pPr>
            <a:r>
              <a:rPr lang="en-US" sz="2100" dirty="0">
                <a:solidFill>
                  <a:schemeClr val="bg1"/>
                </a:solidFill>
                <a:latin typeface="BPreplay" panose="02000503000000020004" pitchFamily="50" charset="0"/>
              </a:rPr>
              <a:t>If you </a:t>
            </a:r>
            <a:r>
              <a:rPr lang="en-US" sz="2100" dirty="0" smtClean="0">
                <a:solidFill>
                  <a:schemeClr val="bg1"/>
                </a:solidFill>
                <a:latin typeface="BPreplay" panose="02000503000000020004" pitchFamily="50" charset="0"/>
              </a:rPr>
              <a:t>score below 75%, you </a:t>
            </a:r>
            <a:r>
              <a:rPr lang="en-US" sz="2100" dirty="0">
                <a:solidFill>
                  <a:schemeClr val="bg1"/>
                </a:solidFill>
                <a:latin typeface="BPreplay" panose="02000503000000020004" pitchFamily="50" charset="0"/>
              </a:rPr>
              <a:t>will be taken back to the t</a:t>
            </a:r>
            <a:r>
              <a:rPr lang="en-US" sz="2100" dirty="0" smtClean="0">
                <a:solidFill>
                  <a:schemeClr val="bg1"/>
                </a:solidFill>
                <a:latin typeface="BPreplay" panose="02000503000000020004" pitchFamily="50" charset="0"/>
              </a:rPr>
              <a:t>itle page so you can review the lessons and correct mistakes.</a:t>
            </a:r>
            <a:endParaRPr lang="en-US" sz="2100" dirty="0">
              <a:solidFill>
                <a:schemeClr val="bg1"/>
              </a:solidFill>
              <a:latin typeface="BPreplay" panose="02000503000000020004" pitchFamily="50" charset="0"/>
            </a:endParaRPr>
          </a:p>
          <a:p>
            <a:pPr>
              <a:lnSpc>
                <a:spcPts val="2600"/>
              </a:lnSpc>
              <a:spcAft>
                <a:spcPts val="3550"/>
              </a:spcAft>
            </a:pPr>
            <a:r>
              <a:rPr lang="en-US" sz="2100" spc="-50" dirty="0" smtClean="0">
                <a:solidFill>
                  <a:schemeClr val="bg1"/>
                </a:solidFill>
                <a:latin typeface="BPreplay" panose="02000503000000020004" pitchFamily="50" charset="0"/>
              </a:rPr>
              <a:t>You </a:t>
            </a:r>
            <a:r>
              <a:rPr lang="en-US" sz="2100" spc="-50" dirty="0">
                <a:solidFill>
                  <a:schemeClr val="bg1"/>
                </a:solidFill>
                <a:latin typeface="BPreplay" panose="02000503000000020004" pitchFamily="50" charset="0"/>
              </a:rPr>
              <a:t>can </a:t>
            </a:r>
            <a:r>
              <a:rPr lang="en-US" sz="2100" spc="-50" dirty="0" smtClean="0">
                <a:solidFill>
                  <a:schemeClr val="bg1"/>
                </a:solidFill>
                <a:latin typeface="BPreplay" panose="02000503000000020004" pitchFamily="50" charset="0"/>
              </a:rPr>
              <a:t>stop after any lesson and pick up where you left off later.</a:t>
            </a:r>
            <a:endParaRPr lang="en-US" sz="2100" spc="-50" dirty="0">
              <a:solidFill>
                <a:schemeClr val="bg1"/>
              </a:solidFill>
              <a:latin typeface="BPreplay" panose="0200050300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7912" y="1721187"/>
            <a:ext cx="630688" cy="429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  <a:spcAft>
                <a:spcPts val="3500"/>
              </a:spcAft>
            </a:pPr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1</a:t>
            </a:r>
          </a:p>
          <a:p>
            <a:pPr>
              <a:lnSpc>
                <a:spcPts val="2000"/>
              </a:lnSpc>
              <a:spcAft>
                <a:spcPts val="3500"/>
              </a:spcAft>
            </a:pPr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</a:p>
          <a:p>
            <a:pPr>
              <a:lnSpc>
                <a:spcPts val="2000"/>
              </a:lnSpc>
              <a:spcAft>
                <a:spcPts val="3500"/>
              </a:spcAft>
            </a:pPr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</a:p>
          <a:p>
            <a:pPr>
              <a:lnSpc>
                <a:spcPts val="2000"/>
              </a:lnSpc>
              <a:spcAft>
                <a:spcPts val="3500"/>
              </a:spcAft>
            </a:pPr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4</a:t>
            </a:r>
          </a:p>
          <a:p>
            <a:pPr>
              <a:lnSpc>
                <a:spcPts val="1600"/>
              </a:lnSpc>
              <a:spcBef>
                <a:spcPts val="1200"/>
              </a:spcBef>
              <a:spcAft>
                <a:spcPts val="3500"/>
              </a:spcAft>
            </a:pPr>
            <a:r>
              <a:rPr lang="en-US" sz="4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</a:p>
          <a:p>
            <a:pPr>
              <a:lnSpc>
                <a:spcPts val="2600"/>
              </a:lnSpc>
              <a:spcBef>
                <a:spcPts val="1500"/>
              </a:spcBef>
              <a:spcAft>
                <a:spcPts val="3550"/>
              </a:spcAft>
            </a:pPr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  <a:endParaRPr lang="en-US" sz="4000" b="1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" y="152400"/>
            <a:ext cx="220180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253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0" y="2797807"/>
            <a:ext cx="3810000" cy="9255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-1" y="478910"/>
            <a:ext cx="4900613" cy="9255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5492" y="470295"/>
            <a:ext cx="10850888" cy="209288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Making Lists</a:t>
            </a:r>
            <a:endParaRPr lang="en-US" sz="5500" spc="-5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r>
              <a:rPr lang="en-US" sz="2600" dirty="0" smtClean="0">
                <a:latin typeface="BPreplay" panose="02000503000000020004" pitchFamily="50" charset="0"/>
              </a:rPr>
              <a:t>Other than images, lists are probably the most common type of element in HTML.</a:t>
            </a:r>
            <a:endParaRPr lang="en-US" sz="2600" dirty="0">
              <a:latin typeface="BPreplay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906" y="2774990"/>
            <a:ext cx="11705494" cy="3016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Keynotes 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Ordered Lists                    are </a:t>
            </a:r>
            <a:r>
              <a:rPr lang="en-US" sz="2600" dirty="0">
                <a:latin typeface="BPreplay" panose="02000503000000020004" pitchFamily="50" charset="0"/>
              </a:rPr>
              <a:t>simply </a:t>
            </a:r>
            <a:r>
              <a:rPr lang="en-US" sz="2600" dirty="0" smtClean="0">
                <a:latin typeface="BPreplay" panose="02000503000000020004" pitchFamily="50" charset="0"/>
              </a:rPr>
              <a:t>numbered </a:t>
            </a:r>
            <a:r>
              <a:rPr lang="en-US" sz="2600" dirty="0">
                <a:latin typeface="BPreplay" panose="02000503000000020004" pitchFamily="50" charset="0"/>
              </a:rPr>
              <a:t>list that we can add to headings and </a:t>
            </a:r>
            <a:r>
              <a:rPr lang="en-US" sz="2600" dirty="0" smtClean="0">
                <a:latin typeface="BPreplay" panose="02000503000000020004" pitchFamily="50" charset="0"/>
              </a:rPr>
              <a:t>paragraphs. </a:t>
            </a:r>
            <a:endParaRPr lang="en-US" sz="2600" dirty="0">
              <a:latin typeface="BPreplay" panose="02000503000000020004" pitchFamily="50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spc="-30" dirty="0">
                <a:latin typeface="BPreplay" panose="02000503000000020004" pitchFamily="50" charset="0"/>
              </a:rPr>
              <a:t>Unordered </a:t>
            </a:r>
            <a:r>
              <a:rPr lang="en-US" sz="2600" spc="-30" dirty="0" smtClean="0">
                <a:latin typeface="BPreplay" panose="02000503000000020004" pitchFamily="50" charset="0"/>
              </a:rPr>
              <a:t>Lists                     are </a:t>
            </a:r>
            <a:r>
              <a:rPr lang="en-US" sz="2600" spc="-30" dirty="0">
                <a:latin typeface="BPreplay" panose="02000503000000020004" pitchFamily="50" charset="0"/>
              </a:rPr>
              <a:t>just the </a:t>
            </a:r>
            <a:r>
              <a:rPr lang="en-US" sz="2600" spc="-30" dirty="0" smtClean="0">
                <a:latin typeface="BPreplay" panose="02000503000000020004" pitchFamily="50" charset="0"/>
              </a:rPr>
              <a:t>opposite –they aren’t numbered </a:t>
            </a:r>
            <a:r>
              <a:rPr lang="en-US" sz="2600" dirty="0" smtClean="0">
                <a:latin typeface="BPreplay" panose="02000503000000020004" pitchFamily="50" charset="0"/>
              </a:rPr>
              <a:t>and can be added </a:t>
            </a:r>
            <a:r>
              <a:rPr lang="en-US" sz="2600" dirty="0">
                <a:latin typeface="BPreplay" panose="02000503000000020004" pitchFamily="50" charset="0"/>
              </a:rPr>
              <a:t>as </a:t>
            </a:r>
            <a:r>
              <a:rPr lang="en-US" sz="2600" dirty="0" smtClean="0">
                <a:latin typeface="BPreplay" panose="02000503000000020004" pitchFamily="50" charset="0"/>
              </a:rPr>
              <a:t>part </a:t>
            </a:r>
            <a:r>
              <a:rPr lang="en-US" sz="2600" dirty="0">
                <a:latin typeface="BPreplay" panose="02000503000000020004" pitchFamily="50" charset="0"/>
              </a:rPr>
              <a:t>of any heading or paragraph element</a:t>
            </a:r>
            <a:r>
              <a:rPr lang="en-US" sz="2600" dirty="0" smtClean="0">
                <a:latin typeface="BPreplay" panose="02000503000000020004" pitchFamily="50" charset="0"/>
              </a:rPr>
              <a:t>.</a:t>
            </a:r>
            <a:endParaRPr lang="en-US" sz="2600" dirty="0">
              <a:latin typeface="BPreplay" panose="02000503000000020004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38254" y="3993672"/>
            <a:ext cx="1868410" cy="359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&lt;</a:t>
            </a:r>
            <a:r>
              <a:rPr lang="en-US" dirty="0" err="1" smtClean="0">
                <a:solidFill>
                  <a:srgbClr val="001A6C"/>
                </a:solidFill>
                <a:latin typeface="BPreplay" panose="02000503000000020004" pitchFamily="50" charset="0"/>
              </a:rPr>
              <a:t>ol</a:t>
            </a:r>
            <a:r>
              <a:rPr lang="en-US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&gt;&lt;/</a:t>
            </a:r>
            <a:r>
              <a:rPr lang="en-US" dirty="0" err="1" smtClean="0">
                <a:solidFill>
                  <a:srgbClr val="001A6C"/>
                </a:solidFill>
                <a:latin typeface="BPreplay" panose="02000503000000020004" pitchFamily="50" charset="0"/>
              </a:rPr>
              <a:t>ol</a:t>
            </a:r>
            <a:r>
              <a:rPr lang="en-US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&gt;</a:t>
            </a:r>
            <a:endParaRPr lang="en-US" dirty="0">
              <a:ln w="0"/>
              <a:solidFill>
                <a:srgbClr val="001A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72119" y="4908072"/>
            <a:ext cx="1868410" cy="349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&lt;</a:t>
            </a:r>
            <a:r>
              <a:rPr lang="en-US" dirty="0" err="1">
                <a:solidFill>
                  <a:srgbClr val="001A6C"/>
                </a:solidFill>
                <a:latin typeface="BPreplay" panose="02000503000000020004" pitchFamily="50" charset="0"/>
              </a:rPr>
              <a:t>u</a:t>
            </a:r>
            <a:r>
              <a:rPr lang="en-US" dirty="0" err="1" smtClean="0">
                <a:solidFill>
                  <a:srgbClr val="001A6C"/>
                </a:solidFill>
                <a:latin typeface="BPreplay" panose="02000503000000020004" pitchFamily="50" charset="0"/>
              </a:rPr>
              <a:t>l</a:t>
            </a:r>
            <a:r>
              <a:rPr lang="en-US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&gt;&lt;/</a:t>
            </a:r>
            <a:r>
              <a:rPr lang="en-US" dirty="0" err="1">
                <a:solidFill>
                  <a:srgbClr val="001A6C"/>
                </a:solidFill>
                <a:latin typeface="BPreplay" panose="02000503000000020004" pitchFamily="50" charset="0"/>
              </a:rPr>
              <a:t>u</a:t>
            </a:r>
            <a:r>
              <a:rPr lang="en-US" dirty="0" err="1" smtClean="0">
                <a:solidFill>
                  <a:srgbClr val="001A6C"/>
                </a:solidFill>
                <a:latin typeface="BPreplay" panose="02000503000000020004" pitchFamily="50" charset="0"/>
              </a:rPr>
              <a:t>l</a:t>
            </a:r>
            <a:r>
              <a:rPr lang="en-US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&gt;</a:t>
            </a:r>
            <a:endParaRPr lang="en-US" dirty="0">
              <a:ln w="0"/>
              <a:solidFill>
                <a:srgbClr val="001A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0368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0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762" y="0"/>
              <a:ext cx="12191238" cy="66294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rgbClr val="FF781D"/>
                </a:gs>
                <a:gs pos="50000">
                  <a:srgbClr val="FF8837"/>
                </a:gs>
                <a:gs pos="100000">
                  <a:srgbClr val="FF9D5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343400" y="1066800"/>
            <a:ext cx="7848599" cy="914400"/>
          </a:xfrm>
          <a:prstGeom prst="rect">
            <a:avLst/>
          </a:prstGeom>
          <a:solidFill>
            <a:srgbClr val="7D6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906599"/>
            <a:ext cx="8991600" cy="1236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5500" dirty="0" smtClean="0">
                <a:solidFill>
                  <a:schemeClr val="bg1"/>
                </a:solidFill>
              </a:rPr>
              <a:t>Need to Know</a:t>
            </a:r>
            <a:endParaRPr lang="en-US" sz="55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7488" y="2505897"/>
            <a:ext cx="7244223" cy="286232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>
                <a:latin typeface="BPreplay" panose="02000503000000020004" pitchFamily="50" charset="0"/>
              </a:rPr>
              <a:t>The List element </a:t>
            </a:r>
            <a:r>
              <a:rPr lang="en-US" sz="2600" dirty="0" smtClean="0">
                <a:latin typeface="BPreplay" panose="02000503000000020004" pitchFamily="50" charset="0"/>
              </a:rPr>
              <a:t>                                    is </a:t>
            </a:r>
            <a:r>
              <a:rPr lang="en-US" sz="2600" dirty="0">
                <a:latin typeface="BPreplay" panose="02000503000000020004" pitchFamily="50" charset="0"/>
              </a:rPr>
              <a:t>always found nested inside </a:t>
            </a:r>
            <a:r>
              <a:rPr lang="en-US" sz="2600" dirty="0" smtClean="0">
                <a:latin typeface="BPreplay" panose="02000503000000020004" pitchFamily="50" charset="0"/>
              </a:rPr>
              <a:t>either </a:t>
            </a:r>
            <a:r>
              <a:rPr lang="en-US" sz="2600" dirty="0">
                <a:latin typeface="BPreplay" panose="02000503000000020004" pitchFamily="50" charset="0"/>
              </a:rPr>
              <a:t>an ordered list or </a:t>
            </a:r>
            <a:r>
              <a:rPr lang="en-US" sz="2600" dirty="0" smtClean="0">
                <a:latin typeface="BPreplay" panose="02000503000000020004" pitchFamily="50" charset="0"/>
              </a:rPr>
              <a:t>an </a:t>
            </a:r>
            <a:r>
              <a:rPr lang="en-US" sz="2600" dirty="0">
                <a:latin typeface="BPreplay" panose="02000503000000020004" pitchFamily="50" charset="0"/>
              </a:rPr>
              <a:t>unordered list</a:t>
            </a:r>
            <a:r>
              <a:rPr lang="en-US" sz="2600" dirty="0" smtClean="0">
                <a:latin typeface="BPreplay" panose="02000503000000020004" pitchFamily="50" charset="0"/>
              </a:rPr>
              <a:t>. </a:t>
            </a:r>
            <a:endParaRPr lang="en-US" sz="2600" dirty="0">
              <a:latin typeface="BPreplay" panose="02000503000000020004" pitchFamily="50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When you nest tags, the last tag you open is the first one you close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endParaRPr lang="en-US" sz="2600" dirty="0" smtClean="0">
              <a:latin typeface="BPreplay" panose="02000503000000020004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64280" y="2519836"/>
            <a:ext cx="3429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&lt;li&gt; “</a:t>
            </a:r>
            <a:r>
              <a:rPr lang="en-US" sz="2400" dirty="0" err="1" smtClean="0">
                <a:solidFill>
                  <a:srgbClr val="FF0000"/>
                </a:solidFill>
                <a:latin typeface="BPreplay" panose="02000503000000020004" pitchFamily="50" charset="0"/>
              </a:rPr>
              <a:t>someitem</a:t>
            </a:r>
            <a:r>
              <a:rPr lang="en-US" sz="2400" dirty="0" smtClean="0">
                <a:solidFill>
                  <a:srgbClr val="001A6C"/>
                </a:solidFill>
                <a:latin typeface="BPreplay" panose="02000503000000020004" pitchFamily="50" charset="0"/>
              </a:rPr>
              <a:t>”&lt;/li&gt;</a:t>
            </a:r>
            <a:endParaRPr lang="en-US" sz="2400" dirty="0">
              <a:ln w="0"/>
              <a:solidFill>
                <a:srgbClr val="001A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29200" y="4876800"/>
            <a:ext cx="5410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&lt;p&gt; &lt;li&gt; “</a:t>
            </a:r>
            <a:r>
              <a:rPr lang="en-US" sz="2400" dirty="0" err="1" smtClean="0">
                <a:solidFill>
                  <a:srgbClr val="FF0000"/>
                </a:solidFill>
                <a:latin typeface="BPreplay" panose="02000503000000020004" pitchFamily="50" charset="0"/>
              </a:rPr>
              <a:t>someitem</a:t>
            </a:r>
            <a:r>
              <a:rPr lang="en-US" sz="2400" dirty="0" smtClean="0">
                <a:solidFill>
                  <a:srgbClr val="001A6C"/>
                </a:solidFill>
                <a:latin typeface="BPreplay" panose="02000503000000020004" pitchFamily="50" charset="0"/>
              </a:rPr>
              <a:t>”&lt;/li&gt;  &lt;/p&gt;</a:t>
            </a:r>
            <a:endParaRPr lang="en-US" sz="2400" dirty="0">
              <a:ln w="0"/>
              <a:solidFill>
                <a:srgbClr val="001A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31" y="1"/>
            <a:ext cx="297531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080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pic>
        <p:nvPicPr>
          <p:cNvPr id="16" name="Picture 15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0" t="62049" r="21052" b="33777"/>
          <a:stretch/>
        </p:blipFill>
        <p:spPr>
          <a:xfrm>
            <a:off x="4919980" y="4029184"/>
            <a:ext cx="1117600" cy="228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98008" y="3931433"/>
            <a:ext cx="80772" cy="104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4713"/>
            <a:ext cx="6477000" cy="6167487"/>
            <a:chOff x="762000" y="335433"/>
            <a:chExt cx="5791200" cy="5476950"/>
          </a:xfrm>
        </p:grpSpPr>
        <p:pic>
          <p:nvPicPr>
            <p:cNvPr id="2" name="Picture 1" descr="Screen Clippi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00" y="335433"/>
              <a:ext cx="5791200" cy="547695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38200" y="2895600"/>
              <a:ext cx="533400" cy="3429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62000" y="4267199"/>
              <a:ext cx="762000" cy="25824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2600" y="3143249"/>
              <a:ext cx="563880" cy="1123949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12208" y="3182873"/>
              <a:ext cx="685800" cy="28575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92980" y="3469131"/>
              <a:ext cx="685800" cy="28575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00016" y="3754374"/>
              <a:ext cx="685800" cy="265176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10200" y="4025899"/>
              <a:ext cx="685800" cy="285751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86600" y="990600"/>
            <a:ext cx="37338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002060"/>
                </a:solidFill>
                <a:latin typeface="BPreplay" panose="02000503000000020004" pitchFamily="50" charset="0"/>
              </a:rPr>
              <a:t>As you can see, the &lt;li&gt; list element is nested inside the &lt;</a:t>
            </a:r>
            <a:r>
              <a:rPr lang="en-US" sz="2600" dirty="0" err="1" smtClean="0">
                <a:solidFill>
                  <a:srgbClr val="002060"/>
                </a:solidFill>
                <a:latin typeface="BPreplay" panose="02000503000000020004" pitchFamily="50" charset="0"/>
              </a:rPr>
              <a:t>ul</a:t>
            </a:r>
            <a:r>
              <a:rPr lang="en-US" sz="2600" dirty="0" smtClean="0">
                <a:solidFill>
                  <a:srgbClr val="002060"/>
                </a:solidFill>
                <a:latin typeface="BPreplay" panose="02000503000000020004" pitchFamily="50" charset="0"/>
              </a:rPr>
              <a:t>&gt; unordered list element</a:t>
            </a:r>
          </a:p>
        </p:txBody>
      </p:sp>
    </p:spTree>
    <p:extLst>
      <p:ext uri="{BB962C8B-B14F-4D97-AF65-F5344CB8AC3E}">
        <p14:creationId xmlns:p14="http://schemas.microsoft.com/office/powerpoint/2010/main" val="30247164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0" y="3093170"/>
            <a:ext cx="4724400" cy="9255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555436"/>
            <a:ext cx="5791200" cy="9685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8600" y="533400"/>
            <a:ext cx="10457715" cy="209288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Styling the Font</a:t>
            </a:r>
            <a:endParaRPr lang="en-US" sz="5500" spc="-5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rPr lang="en-US" sz="2600" dirty="0" smtClean="0">
                <a:latin typeface="BPreplay" panose="02000503000000020004" pitchFamily="50" charset="0"/>
              </a:rPr>
              <a:t>You have the ability with HTML to write styling rules “inline.” 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rPr lang="en-US" sz="2600" dirty="0" smtClean="0">
                <a:latin typeface="BPreplay" panose="02000503000000020004" pitchFamily="50" charset="0"/>
              </a:rPr>
              <a:t>This means you don’t have to write them in a separate file.  </a:t>
            </a:r>
            <a:endParaRPr lang="en-US" sz="2600" dirty="0">
              <a:latin typeface="BPreplay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3048000"/>
            <a:ext cx="10896600" cy="32470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Subheading</a:t>
            </a:r>
            <a:endParaRPr lang="en-US" sz="5500" spc="-5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None/>
            </a:pPr>
            <a:r>
              <a:rPr lang="en-US" sz="2600" dirty="0">
                <a:latin typeface="BPreplay" panose="02000503000000020004" pitchFamily="50" charset="0"/>
              </a:rPr>
              <a:t>We can give tags more instruction by adding an attribute and </a:t>
            </a:r>
            <a:r>
              <a:rPr lang="en-US" sz="2600" dirty="0" smtClean="0">
                <a:latin typeface="BPreplay" panose="02000503000000020004" pitchFamily="50" charset="0"/>
              </a:rPr>
              <a:t>value. </a:t>
            </a:r>
            <a:r>
              <a:rPr lang="en-US" sz="2600" dirty="0">
                <a:latin typeface="BPreplay" panose="02000503000000020004" pitchFamily="50" charset="0"/>
              </a:rPr>
              <a:t>For </a:t>
            </a:r>
            <a:r>
              <a:rPr lang="en-US" sz="2600" dirty="0" smtClean="0">
                <a:latin typeface="BPreplay" panose="02000503000000020004" pitchFamily="50" charset="0"/>
              </a:rPr>
              <a:t>example, </a:t>
            </a:r>
            <a:r>
              <a:rPr lang="en-US" sz="2600" dirty="0">
                <a:latin typeface="BPreplay" panose="02000503000000020004" pitchFamily="50" charset="0"/>
              </a:rPr>
              <a:t>to change </a:t>
            </a:r>
            <a:r>
              <a:rPr lang="en-US" sz="2600" dirty="0" smtClean="0">
                <a:latin typeface="BPreplay" panose="02000503000000020004" pitchFamily="50" charset="0"/>
              </a:rPr>
              <a:t>font size of </a:t>
            </a:r>
            <a:r>
              <a:rPr lang="en-US" sz="2600" dirty="0">
                <a:latin typeface="BPreplay" panose="02000503000000020004" pitchFamily="50" charset="0"/>
              </a:rPr>
              <a:t>a </a:t>
            </a:r>
            <a:r>
              <a:rPr lang="en-US" sz="2600" dirty="0" smtClean="0">
                <a:latin typeface="BPreplay" panose="02000503000000020004" pitchFamily="50" charset="0"/>
              </a:rPr>
              <a:t>paragraph you should type this:</a:t>
            </a:r>
            <a:endParaRPr lang="en-US" sz="2600" dirty="0">
              <a:latin typeface="BPreplay" panose="02000503000000020004" pitchFamily="50" charset="0"/>
            </a:endParaRP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None/>
            </a:pPr>
            <a:r>
              <a:rPr lang="en-US" sz="2600" dirty="0">
                <a:latin typeface="BPreplay" panose="02000503000000020004" pitchFamily="50" charset="0"/>
              </a:rPr>
              <a:t>              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endParaRPr lang="en-US" sz="2600" dirty="0">
              <a:latin typeface="BPreplay" panose="02000503000000020004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227" y="5181600"/>
            <a:ext cx="5638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&lt;p style=“font-size=40px”/&gt;</a:t>
            </a:r>
            <a:endParaRPr lang="en-US" sz="2400" dirty="0">
              <a:ln w="0"/>
              <a:solidFill>
                <a:srgbClr val="001A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518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762" y="0"/>
              <a:ext cx="12191238" cy="66294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rgbClr val="FF781D"/>
                </a:gs>
                <a:gs pos="50000">
                  <a:srgbClr val="FF8837"/>
                </a:gs>
                <a:gs pos="100000">
                  <a:srgbClr val="FF9D5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3636996" y="552254"/>
            <a:ext cx="8583600" cy="914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90416" y="561331"/>
            <a:ext cx="8077200" cy="90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5500" dirty="0" smtClean="0">
                <a:solidFill>
                  <a:schemeClr val="bg1"/>
                </a:solidFill>
              </a:rPr>
              <a:t>Need to Know</a:t>
            </a:r>
            <a:endParaRPr lang="en-US" sz="55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6201" y="1676400"/>
            <a:ext cx="8001000" cy="41319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>
                <a:latin typeface="BPreplay" panose="02000503000000020004" pitchFamily="50" charset="0"/>
              </a:rPr>
              <a:t>A Unique Common Practice for writing good clean code is the use of </a:t>
            </a:r>
            <a:r>
              <a:rPr lang="en-US" sz="2600" dirty="0" smtClean="0">
                <a:latin typeface="BPreplay" panose="02000503000000020004" pitchFamily="50" charset="0"/>
              </a:rPr>
              <a:t>comments! </a:t>
            </a:r>
            <a:r>
              <a:rPr lang="en-US" sz="2600" dirty="0">
                <a:latin typeface="BPreplay" panose="02000503000000020004" pitchFamily="50" charset="0"/>
              </a:rPr>
              <a:t>Use these to lay down your engineering brain crumbs </a:t>
            </a:r>
            <a:r>
              <a:rPr lang="en-US" sz="2600" dirty="0" smtClean="0">
                <a:latin typeface="BPreplay" panose="02000503000000020004" pitchFamily="50" charset="0"/>
              </a:rPr>
              <a:t>just in case </a:t>
            </a:r>
            <a:r>
              <a:rPr lang="en-US" sz="2600" dirty="0">
                <a:latin typeface="BPreplay" panose="02000503000000020004" pitchFamily="50" charset="0"/>
              </a:rPr>
              <a:t>you get lost or confused </a:t>
            </a: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endParaRPr lang="en-US" sz="2600" dirty="0">
              <a:latin typeface="BPreplay" panose="02000503000000020004" pitchFamily="50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With </a:t>
            </a:r>
            <a:r>
              <a:rPr lang="en-US" sz="2600" dirty="0">
                <a:latin typeface="BPreplay" panose="02000503000000020004" pitchFamily="50" charset="0"/>
              </a:rPr>
              <a:t>the &lt;style&gt; attribute you can also </a:t>
            </a:r>
            <a:r>
              <a:rPr lang="en-US" sz="2600" dirty="0" smtClean="0">
                <a:latin typeface="BPreplay" panose="02000503000000020004" pitchFamily="50" charset="0"/>
              </a:rPr>
              <a:t>change </a:t>
            </a:r>
            <a:r>
              <a:rPr lang="en-US" sz="2600" dirty="0">
                <a:latin typeface="BPreplay" panose="02000503000000020004" pitchFamily="50" charset="0"/>
              </a:rPr>
              <a:t>the background of any HTML element, It should look the same as changing the font in HTML 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None/>
            </a:pP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Preplay" panose="02000503000000020004" pitchFamily="50" charset="0"/>
              </a:rPr>
              <a:t>	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4998" y="3349658"/>
            <a:ext cx="70104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&lt;!—this is how a comment looks in HTML–&gt;</a:t>
            </a:r>
            <a:endParaRPr lang="en-US" sz="2400" dirty="0">
              <a:ln w="0"/>
              <a:solidFill>
                <a:srgbClr val="001A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94998" y="5274156"/>
            <a:ext cx="6858001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&lt;li style=“background-color: brown;”&gt; # &lt;/li&gt;</a:t>
            </a:r>
            <a:endParaRPr lang="en-US" sz="2400" dirty="0">
              <a:ln w="0"/>
              <a:solidFill>
                <a:srgbClr val="001A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8" y="228600"/>
            <a:ext cx="2975313" cy="60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791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51"/>
            <a:ext cx="9372600" cy="62075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63734" y="1295400"/>
            <a:ext cx="21472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NOTICE THE INLINE STYLING?</a:t>
            </a:r>
            <a:endParaRPr lang="en-US" sz="2600" b="1" i="1" dirty="0">
              <a:solidFill>
                <a:srgbClr val="005A9E"/>
              </a:solidFill>
              <a:latin typeface="BPreplay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3946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762" y="0"/>
              <a:ext cx="12191238" cy="66294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rgbClr val="FF781D"/>
                </a:gs>
                <a:gs pos="50000">
                  <a:srgbClr val="FF8837"/>
                </a:gs>
                <a:gs pos="100000">
                  <a:srgbClr val="FF9D5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267200" y="1004405"/>
            <a:ext cx="7924800" cy="1508064"/>
          </a:xfrm>
          <a:prstGeom prst="rect">
            <a:avLst/>
          </a:prstGeom>
          <a:solidFill>
            <a:srgbClr val="AF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66777" y="1078197"/>
            <a:ext cx="6395006" cy="1236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9000" dirty="0" smtClean="0">
                <a:solidFill>
                  <a:schemeClr val="bg1"/>
                </a:solidFill>
              </a:rPr>
              <a:t>Review</a:t>
            </a:r>
            <a:endParaRPr lang="en-US" sz="9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2977" y="2823500"/>
            <a:ext cx="7244223" cy="280281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lnSpc>
                <a:spcPts val="3300"/>
              </a:lnSpc>
              <a:spcBef>
                <a:spcPts val="0"/>
              </a:spcBef>
              <a:spcAft>
                <a:spcPts val="24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We can style our HTML  by adding a style a ___ and ___? (fill in the blank). 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24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Lists elements are ____ inside unordered or ordered lists elements (fill in the blank).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24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Why do we “comment” in HTML?</a:t>
            </a:r>
            <a:endParaRPr lang="en-US" sz="2600" dirty="0">
              <a:latin typeface="BPreplay" panose="0200050300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3" y="152400"/>
            <a:ext cx="207802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7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4929235" y="838200"/>
            <a:ext cx="7273781" cy="1707154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257799" y="1021354"/>
            <a:ext cx="6824163" cy="1236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9000" dirty="0">
                <a:solidFill>
                  <a:schemeClr val="bg1"/>
                </a:solidFill>
              </a:rPr>
              <a:t>Stumped?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4000" y="2928878"/>
            <a:ext cx="6553200" cy="286232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Could you just use either all spans or all div tags in your HTML doc?</a:t>
            </a: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Name one thing all tables have in common.</a:t>
            </a:r>
            <a:endParaRPr lang="en-US" sz="2600" dirty="0">
              <a:latin typeface="BPreplay" panose="02000503000000020004" pitchFamily="50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How is a table equivalent to an excel document?</a:t>
            </a:r>
            <a:endParaRPr lang="en-US" sz="2600" dirty="0">
              <a:latin typeface="BPreplay" panose="0200050300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3633028" cy="63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75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0" y="-1"/>
              <a:ext cx="12191239" cy="6629401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50000">
                  <a:srgbClr val="7D619F"/>
                </a:gs>
                <a:gs pos="100000">
                  <a:srgbClr val="9F8AB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4571999" y="1175990"/>
            <a:ext cx="7631017" cy="2887698"/>
          </a:xfrm>
          <a:prstGeom prst="rect">
            <a:avLst/>
          </a:prstGeom>
          <a:solidFill>
            <a:srgbClr val="AF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Title 7"/>
          <p:cNvSpPr txBox="1">
            <a:spLocks/>
          </p:cNvSpPr>
          <p:nvPr/>
        </p:nvSpPr>
        <p:spPr>
          <a:xfrm>
            <a:off x="4871206" y="1400016"/>
            <a:ext cx="7168394" cy="2622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8500"/>
              </a:lnSpc>
              <a:spcBef>
                <a:spcPct val="20000"/>
              </a:spcBef>
            </a:pPr>
            <a:r>
              <a:rPr lang="en-US" sz="9000" b="1" spc="-5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Tables, </a:t>
            </a:r>
            <a:r>
              <a:rPr lang="en-US" sz="9000" b="1" spc="-50" dirty="0" err="1" smtClean="0">
                <a:solidFill>
                  <a:schemeClr val="bg1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Divs</a:t>
            </a:r>
            <a:r>
              <a:rPr lang="en-US" sz="9000" b="1" spc="-5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, and Spans</a:t>
            </a:r>
            <a:endParaRPr lang="en-US" sz="9000" b="1" spc="-50" dirty="0">
              <a:solidFill>
                <a:schemeClr val="bg1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3690"/>
            <a:ext cx="3670841" cy="60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902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0" y="428272"/>
            <a:ext cx="3500959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423208"/>
            <a:ext cx="10850888" cy="209288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Tables</a:t>
            </a:r>
            <a:endParaRPr lang="en-US" sz="5500" spc="-5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r>
              <a:rPr lang="en-US" sz="2600" dirty="0" smtClean="0">
                <a:latin typeface="BPreplay" panose="02000503000000020004" pitchFamily="50" charset="0"/>
              </a:rPr>
              <a:t>There are many ways we can structure our HTML doc and one of the most common techniques is the use of tables </a:t>
            </a:r>
            <a:endParaRPr lang="en-US" sz="2600" dirty="0">
              <a:latin typeface="BPreplay" panose="02000503000000020004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3401" y="2743200"/>
            <a:ext cx="8991599" cy="3200400"/>
            <a:chOff x="713862" y="2883566"/>
            <a:chExt cx="5856923" cy="27241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62" y="2883566"/>
              <a:ext cx="5856923" cy="2724150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3" name="Rectangle 2"/>
            <p:cNvSpPr/>
            <p:nvPr/>
          </p:nvSpPr>
          <p:spPr>
            <a:xfrm>
              <a:off x="2133600" y="2971799"/>
              <a:ext cx="3048000" cy="344899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test table with merged cells</a:t>
              </a:r>
              <a:endPara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76800" y="3362325"/>
              <a:ext cx="1393288" cy="958661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 Eyes</a:t>
              </a:r>
              <a:endPara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29937" y="3342608"/>
              <a:ext cx="2146166" cy="49596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</a:t>
              </a:r>
              <a:endPara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10969" y="3914251"/>
              <a:ext cx="999063" cy="40673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height</a:t>
              </a:r>
              <a:endPara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72545" y="3882801"/>
              <a:ext cx="1086665" cy="447241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</a:t>
              </a:r>
              <a:endPara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34537" y="4466315"/>
              <a:ext cx="999063" cy="33428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Males</a:t>
              </a:r>
              <a:endPara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90600" y="5006889"/>
              <a:ext cx="1219200" cy="33428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Females</a:t>
              </a:r>
              <a:endPara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14062" y="4982505"/>
              <a:ext cx="1114938" cy="33428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1.7</a:t>
              </a:r>
              <a:endPara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56953" y="4432505"/>
              <a:ext cx="1114938" cy="33428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0.003</a:t>
              </a:r>
              <a:endPara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14062" y="4463267"/>
              <a:ext cx="1114938" cy="33428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1.9</a:t>
              </a:r>
              <a:endPara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556953" y="4991929"/>
              <a:ext cx="1114938" cy="33428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0.002</a:t>
              </a:r>
              <a:endPara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76153" y="4982504"/>
              <a:ext cx="1114938" cy="33428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43%</a:t>
              </a:r>
              <a:endPara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64627" y="4449535"/>
              <a:ext cx="1114938" cy="33428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40%</a:t>
              </a:r>
              <a:endPara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84206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4088524" y="1404118"/>
            <a:ext cx="8103476" cy="290899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30394" y="1721758"/>
            <a:ext cx="7264514" cy="23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0"/>
              </a:lnSpc>
              <a:spcAft>
                <a:spcPts val="600"/>
              </a:spcAft>
            </a:pPr>
            <a:r>
              <a:rPr lang="en-US" sz="66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Getting </a:t>
            </a:r>
            <a:r>
              <a:rPr lang="en-US" sz="66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Started with </a:t>
            </a:r>
            <a:r>
              <a:rPr lang="en-US" sz="66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HTML</a:t>
            </a:r>
            <a:endParaRPr lang="en-US" sz="6600" b="1" spc="-5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5908" y="4468505"/>
            <a:ext cx="6858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000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Click anywhere on the slide to start the lesson!</a:t>
            </a:r>
            <a:endParaRPr lang="en-US" sz="4000" dirty="0">
              <a:solidFill>
                <a:srgbClr val="AF423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0394" y="381000"/>
            <a:ext cx="7490206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  <a:spcAft>
                <a:spcPts val="3600"/>
              </a:spcAft>
            </a:pPr>
            <a:r>
              <a:rPr lang="en-US" sz="60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Lesson #</a:t>
            </a:r>
            <a:endParaRPr lang="en-US" sz="6000" b="1" spc="-50" dirty="0" smtClean="0">
              <a:solidFill>
                <a:srgbClr val="AF423F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554" y="220249"/>
            <a:ext cx="515495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069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0" y="573722"/>
            <a:ext cx="5638800" cy="925547"/>
          </a:xfrm>
          <a:prstGeom prst="rect">
            <a:avLst/>
          </a:prstGeom>
          <a:solidFill>
            <a:srgbClr val="7D6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D619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112" y="573722"/>
            <a:ext cx="11308088" cy="434990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Lets “Table” It </a:t>
            </a:r>
            <a:endParaRPr lang="en-US" sz="5500" spc="-5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>
                <a:latin typeface="BPreplay" panose="02000503000000020004" pitchFamily="50" charset="0"/>
              </a:rPr>
              <a:t>Tables can be any developers </a:t>
            </a:r>
            <a:r>
              <a:rPr lang="en-US" sz="2600" dirty="0" smtClean="0">
                <a:latin typeface="BPreplay" panose="02000503000000020004" pitchFamily="50" charset="0"/>
              </a:rPr>
              <a:t>best </a:t>
            </a:r>
            <a:r>
              <a:rPr lang="en-US" sz="2600" dirty="0">
                <a:latin typeface="BPreplay" panose="02000503000000020004" pitchFamily="50" charset="0"/>
              </a:rPr>
              <a:t>friend because </a:t>
            </a:r>
            <a:r>
              <a:rPr lang="en-US" sz="2600" dirty="0" smtClean="0">
                <a:latin typeface="BPreplay" panose="02000503000000020004" pitchFamily="50" charset="0"/>
              </a:rPr>
              <a:t>they allow us to </a:t>
            </a:r>
            <a:r>
              <a:rPr lang="en-US" sz="2600" dirty="0">
                <a:latin typeface="BPreplay" panose="02000503000000020004" pitchFamily="50" charset="0"/>
              </a:rPr>
              <a:t>store data so it can be easy to read. What you will need to start a table is the &lt;table&gt; </a:t>
            </a:r>
            <a:r>
              <a:rPr lang="en-US" sz="2600" dirty="0" smtClean="0">
                <a:latin typeface="BPreplay" panose="02000503000000020004" pitchFamily="50" charset="0"/>
              </a:rPr>
              <a:t>tag.</a:t>
            </a: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A </a:t>
            </a:r>
            <a:r>
              <a:rPr lang="en-US" sz="2600" dirty="0">
                <a:latin typeface="BPreplay" panose="02000503000000020004" pitchFamily="50" charset="0"/>
              </a:rPr>
              <a:t>t</a:t>
            </a:r>
            <a:r>
              <a:rPr lang="en-US" sz="2600" dirty="0" smtClean="0">
                <a:latin typeface="BPreplay" panose="02000503000000020004" pitchFamily="50" charset="0"/>
              </a:rPr>
              <a:t>able </a:t>
            </a:r>
            <a:r>
              <a:rPr lang="en-US" sz="2600" dirty="0">
                <a:latin typeface="BPreplay" panose="02000503000000020004" pitchFamily="50" charset="0"/>
              </a:rPr>
              <a:t>is the equivalent to an </a:t>
            </a:r>
            <a:r>
              <a:rPr lang="en-US" sz="2600" dirty="0" smtClean="0">
                <a:latin typeface="BPreplay" panose="02000503000000020004" pitchFamily="50" charset="0"/>
              </a:rPr>
              <a:t>Excel </a:t>
            </a:r>
            <a:r>
              <a:rPr lang="en-US" sz="2600" dirty="0">
                <a:latin typeface="BPreplay" panose="02000503000000020004" pitchFamily="50" charset="0"/>
              </a:rPr>
              <a:t>table, </a:t>
            </a:r>
            <a:r>
              <a:rPr lang="en-US" sz="2600" dirty="0" smtClean="0">
                <a:latin typeface="BPreplay" panose="02000503000000020004" pitchFamily="50" charset="0"/>
              </a:rPr>
              <a:t>which </a:t>
            </a:r>
            <a:r>
              <a:rPr lang="en-US" sz="2600" dirty="0">
                <a:latin typeface="BPreplay" panose="02000503000000020004" pitchFamily="50" charset="0"/>
              </a:rPr>
              <a:t>means a table is just a bunch of information or data lined up as rows. To create a table row you need the &lt;</a:t>
            </a:r>
            <a:r>
              <a:rPr lang="en-US" sz="2600" dirty="0" err="1">
                <a:latin typeface="BPreplay" panose="02000503000000020004" pitchFamily="50" charset="0"/>
              </a:rPr>
              <a:t>tr</a:t>
            </a:r>
            <a:r>
              <a:rPr lang="en-US" sz="2600" dirty="0">
                <a:latin typeface="BPreplay" panose="02000503000000020004" pitchFamily="50" charset="0"/>
              </a:rPr>
              <a:t>&gt; tag.. We don’t actually create columns in tables, that is determined by </a:t>
            </a:r>
            <a:r>
              <a:rPr lang="en-US" sz="2600" dirty="0" smtClean="0">
                <a:latin typeface="BPreplay" panose="02000503000000020004" pitchFamily="50" charset="0"/>
              </a:rPr>
              <a:t>the number of cells </a:t>
            </a:r>
            <a:r>
              <a:rPr lang="en-US" sz="2600" dirty="0">
                <a:latin typeface="BPreplay" panose="02000503000000020004" pitchFamily="50" charset="0"/>
              </a:rPr>
              <a:t>in your table row &lt;</a:t>
            </a:r>
            <a:r>
              <a:rPr lang="en-US" sz="2600" dirty="0" err="1">
                <a:latin typeface="BPreplay" panose="02000503000000020004" pitchFamily="50" charset="0"/>
              </a:rPr>
              <a:t>tr</a:t>
            </a:r>
            <a:r>
              <a:rPr lang="en-US" sz="2600" dirty="0" smtClean="0">
                <a:latin typeface="BPreplay" panose="02000503000000020004" pitchFamily="50" charset="0"/>
              </a:rPr>
              <a:t>&gt;</a:t>
            </a:r>
            <a:endParaRPr lang="en-US" sz="2600" dirty="0">
              <a:latin typeface="BPreplay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8508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3623" r="18219" b="402"/>
          <a:stretch/>
        </p:blipFill>
        <p:spPr>
          <a:xfrm>
            <a:off x="2356" y="21996"/>
            <a:ext cx="9141643" cy="61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84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762" y="0"/>
              <a:ext cx="12191238" cy="66294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rgbClr val="FF781D"/>
                </a:gs>
                <a:gs pos="50000">
                  <a:srgbClr val="FF8837"/>
                </a:gs>
                <a:gs pos="100000">
                  <a:srgbClr val="FF9D5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030157" y="762000"/>
            <a:ext cx="8161843" cy="17504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09152" y="1019186"/>
            <a:ext cx="8161843" cy="1236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9000" dirty="0" smtClean="0">
                <a:solidFill>
                  <a:schemeClr val="bg1"/>
                </a:solidFill>
              </a:rPr>
              <a:t>Need to Know</a:t>
            </a:r>
            <a:endParaRPr lang="en-US" sz="9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05692" y="2823500"/>
            <a:ext cx="7467599" cy="31875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>
                <a:latin typeface="BPreplay" panose="02000503000000020004" pitchFamily="50" charset="0"/>
              </a:rPr>
              <a:t>Just like our HTML DOC. Our table needs a </a:t>
            </a:r>
            <a:r>
              <a:rPr lang="en-US" sz="2600" dirty="0" smtClean="0">
                <a:latin typeface="BPreplay" panose="02000503000000020004" pitchFamily="50" charset="0"/>
              </a:rPr>
              <a:t>head. A </a:t>
            </a:r>
            <a:r>
              <a:rPr lang="en-US" sz="2600" b="1" dirty="0" smtClean="0">
                <a:latin typeface="BPreplay" panose="02000503000000020004" pitchFamily="50" charset="0"/>
              </a:rPr>
              <a:t>&lt;</a:t>
            </a:r>
            <a:r>
              <a:rPr lang="en-US" sz="2600" b="1" dirty="0" err="1">
                <a:latin typeface="BPreplay" panose="02000503000000020004" pitchFamily="50" charset="0"/>
              </a:rPr>
              <a:t>t</a:t>
            </a:r>
            <a:r>
              <a:rPr lang="en-US" sz="2600" b="1" dirty="0" err="1" smtClean="0">
                <a:latin typeface="BPreplay" panose="02000503000000020004" pitchFamily="50" charset="0"/>
              </a:rPr>
              <a:t>head</a:t>
            </a:r>
            <a:r>
              <a:rPr lang="en-US" sz="2600" b="1" dirty="0">
                <a:latin typeface="BPreplay" panose="02000503000000020004" pitchFamily="50" charset="0"/>
              </a:rPr>
              <a:t>&gt; </a:t>
            </a:r>
            <a:r>
              <a:rPr lang="en-US" sz="2600" dirty="0" smtClean="0">
                <a:latin typeface="BPreplay" panose="02000503000000020004" pitchFamily="50" charset="0"/>
              </a:rPr>
              <a:t>tag can store important information </a:t>
            </a:r>
            <a:r>
              <a:rPr lang="en-US" sz="2600" dirty="0">
                <a:latin typeface="BPreplay" panose="02000503000000020004" pitchFamily="50" charset="0"/>
              </a:rPr>
              <a:t>in identifying anything about the table. For instance a name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>
                <a:latin typeface="BPreplay" panose="02000503000000020004" pitchFamily="50" charset="0"/>
              </a:rPr>
              <a:t>Just like our HTML </a:t>
            </a:r>
            <a:r>
              <a:rPr lang="en-US" sz="2600" dirty="0" smtClean="0">
                <a:latin typeface="BPreplay" panose="02000503000000020004" pitchFamily="50" charset="0"/>
              </a:rPr>
              <a:t>document, </a:t>
            </a:r>
            <a:r>
              <a:rPr lang="en-US" sz="2600" dirty="0">
                <a:latin typeface="BPreplay" panose="02000503000000020004" pitchFamily="50" charset="0"/>
              </a:rPr>
              <a:t>our table also needs a </a:t>
            </a:r>
            <a:r>
              <a:rPr lang="en-US" sz="2600" dirty="0" smtClean="0">
                <a:latin typeface="BPreplay" panose="02000503000000020004" pitchFamily="50" charset="0"/>
              </a:rPr>
              <a:t>body or a </a:t>
            </a:r>
            <a:r>
              <a:rPr lang="en-US" sz="2600" b="1" dirty="0">
                <a:latin typeface="BPreplay" panose="02000503000000020004" pitchFamily="50" charset="0"/>
              </a:rPr>
              <a:t>&lt;</a:t>
            </a:r>
            <a:r>
              <a:rPr lang="en-US" sz="2600" b="1" dirty="0" err="1">
                <a:latin typeface="BPreplay" panose="02000503000000020004" pitchFamily="50" charset="0"/>
              </a:rPr>
              <a:t>tbody</a:t>
            </a:r>
            <a:r>
              <a:rPr lang="en-US" sz="2600" b="1" dirty="0">
                <a:latin typeface="BPreplay" panose="02000503000000020004" pitchFamily="50" charset="0"/>
              </a:rPr>
              <a:t>&gt; </a:t>
            </a:r>
            <a:r>
              <a:rPr lang="en-US" sz="2600" dirty="0" smtClean="0">
                <a:latin typeface="BPreplay" panose="02000503000000020004" pitchFamily="50" charset="0"/>
              </a:rPr>
              <a:t>tag </a:t>
            </a:r>
            <a:r>
              <a:rPr lang="en-US" sz="2600" dirty="0">
                <a:latin typeface="BPreplay" panose="02000503000000020004" pitchFamily="50" charset="0"/>
              </a:rPr>
              <a:t>that store the </a:t>
            </a:r>
            <a:r>
              <a:rPr lang="en-US" sz="2600" dirty="0" smtClean="0">
                <a:latin typeface="BPreplay" panose="02000503000000020004" pitchFamily="50" charset="0"/>
              </a:rPr>
              <a:t>actual </a:t>
            </a:r>
            <a:r>
              <a:rPr lang="en-US" sz="2600" dirty="0">
                <a:latin typeface="BPreplay" panose="02000503000000020004" pitchFamily="50" charset="0"/>
              </a:rPr>
              <a:t>data for our </a:t>
            </a:r>
            <a:r>
              <a:rPr lang="en-US" sz="2600" dirty="0" smtClean="0">
                <a:latin typeface="BPreplay" panose="02000503000000020004" pitchFamily="50" charset="0"/>
              </a:rPr>
              <a:t>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11" y="89944"/>
            <a:ext cx="2975313" cy="608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444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1413"/>
            <a:ext cx="12192000" cy="46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49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0" y="663491"/>
            <a:ext cx="6553200" cy="9255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912" y="663491"/>
            <a:ext cx="11384288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Div</a:t>
            </a: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= Divide</a:t>
            </a:r>
            <a:endParaRPr lang="en-US" sz="5500" spc="-5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8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Preplay" panose="02000503000000020004" pitchFamily="50" charset="0"/>
              </a:rPr>
              <a:t>The                         tag </a:t>
            </a:r>
            <a:r>
              <a:rPr lang="en-US" sz="2400" dirty="0">
                <a:latin typeface="BPreplay" panose="02000503000000020004" pitchFamily="50" charset="0"/>
              </a:rPr>
              <a:t>is short for division in </a:t>
            </a:r>
            <a:r>
              <a:rPr lang="en-US" sz="2400" dirty="0" smtClean="0">
                <a:latin typeface="BPreplay" panose="02000503000000020004" pitchFamily="50" charset="0"/>
              </a:rPr>
              <a:t>HTML. </a:t>
            </a:r>
            <a:r>
              <a:rPr lang="en-US" sz="2400" dirty="0">
                <a:latin typeface="BPreplay" panose="02000503000000020004" pitchFamily="50" charset="0"/>
              </a:rPr>
              <a:t>It allows you to divide your entire document up which will come in handy once we learn </a:t>
            </a:r>
            <a:r>
              <a:rPr lang="en-US" sz="2400" dirty="0" smtClean="0">
                <a:latin typeface="BPreplay" panose="02000503000000020004" pitchFamily="50" charset="0"/>
              </a:rPr>
              <a:t>CSS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BPreplay" panose="02000503000000020004" pitchFamily="50" charset="0"/>
              </a:rPr>
              <a:t>One thing &lt;div</a:t>
            </a:r>
            <a:r>
              <a:rPr lang="en-US" sz="2400" dirty="0" smtClean="0">
                <a:latin typeface="BPreplay" panose="02000503000000020004" pitchFamily="50" charset="0"/>
              </a:rPr>
              <a:t>&gt;’s </a:t>
            </a:r>
            <a:r>
              <a:rPr lang="en-US" sz="2400" dirty="0">
                <a:latin typeface="BPreplay" panose="02000503000000020004" pitchFamily="50" charset="0"/>
              </a:rPr>
              <a:t>allow you to do is to make </a:t>
            </a:r>
            <a:r>
              <a:rPr lang="en-US" sz="2400" dirty="0" err="1">
                <a:latin typeface="BPreplay" panose="02000503000000020004" pitchFamily="50" charset="0"/>
              </a:rPr>
              <a:t>divs</a:t>
            </a:r>
            <a:r>
              <a:rPr lang="en-US" sz="2400" dirty="0">
                <a:latin typeface="BPreplay" panose="02000503000000020004" pitchFamily="50" charset="0"/>
              </a:rPr>
              <a:t> or “Objects” </a:t>
            </a:r>
            <a:r>
              <a:rPr lang="en-US" sz="2400" dirty="0" smtClean="0">
                <a:latin typeface="BPreplay" panose="02000503000000020004" pitchFamily="50" charset="0"/>
              </a:rPr>
              <a:t>clickable/manageable. </a:t>
            </a:r>
            <a:endParaRPr lang="en-US" sz="2600" dirty="0">
              <a:latin typeface="BPreplay" panose="02000503000000020004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200" y="1826891"/>
            <a:ext cx="1981200" cy="440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1A6C"/>
                </a:solidFill>
                <a:latin typeface="BPreplay" panose="02000503000000020004" pitchFamily="50" charset="0"/>
              </a:rPr>
              <a:t>&lt;div&gt; &lt;/div&gt;</a:t>
            </a:r>
            <a:endParaRPr lang="en-US" dirty="0">
              <a:ln w="0"/>
              <a:solidFill>
                <a:srgbClr val="001A6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20201" y="3340605"/>
            <a:ext cx="2328482" cy="2374395"/>
            <a:chOff x="9067800" y="3626764"/>
            <a:chExt cx="2143125" cy="2143125"/>
          </a:xfrm>
        </p:grpSpPr>
        <p:sp>
          <p:nvSpPr>
            <p:cNvPr id="2" name="Oval 1"/>
            <p:cNvSpPr/>
            <p:nvPr/>
          </p:nvSpPr>
          <p:spPr>
            <a:xfrm>
              <a:off x="9296400" y="4114800"/>
              <a:ext cx="1676400" cy="1303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encrypted-tbn2.gstatic.com/images?q=tbn:ANd9GcS5i3W_fjLD9gyXfUPzFw-NhRhzUUm-pbjm4ABV1-TBUmGsxtOS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0" y="362676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04606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0" y="-1"/>
              <a:ext cx="12191239" cy="662940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50000">
                  <a:srgbClr val="7D619F"/>
                </a:gs>
                <a:gs pos="100000">
                  <a:srgbClr val="9F8AB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-1" y="474334"/>
            <a:ext cx="11219717" cy="9255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912" y="555436"/>
            <a:ext cx="10850888" cy="15158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endParaRPr lang="en-US" sz="2400" dirty="0" smtClean="0">
              <a:latin typeface="BPreplay" panose="02000503000000020004" pitchFamily="50" charset="0"/>
            </a:endParaRP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endParaRPr lang="en-US" sz="2400" dirty="0" smtClean="0">
              <a:latin typeface="BPreplay" panose="02000503000000020004" pitchFamily="50" charset="0"/>
            </a:endParaRP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endParaRPr lang="en-US" sz="2600" dirty="0">
              <a:latin typeface="BPreplay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829" y="446053"/>
            <a:ext cx="10850888" cy="29392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</a:t>
            </a: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ifference Between </a:t>
            </a:r>
            <a:r>
              <a:rPr lang="en-US" sz="5500" spc="-5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Div</a:t>
            </a: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&amp; Span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r>
              <a:rPr lang="en-US" sz="2600" dirty="0">
                <a:latin typeface="BPreplay" panose="02000503000000020004" pitchFamily="50" charset="0"/>
              </a:rPr>
              <a:t>The difference between &lt;div&gt; and &lt;span&gt; elements </a:t>
            </a:r>
            <a:r>
              <a:rPr lang="en-US" sz="2600" dirty="0" smtClean="0">
                <a:latin typeface="BPreplay" panose="02000503000000020004" pitchFamily="50" charset="0"/>
              </a:rPr>
              <a:t>is that the </a:t>
            </a:r>
            <a:r>
              <a:rPr lang="en-US" sz="2600" dirty="0">
                <a:latin typeface="BPreplay" panose="02000503000000020004" pitchFamily="50" charset="0"/>
              </a:rPr>
              <a:t>&lt;div</a:t>
            </a:r>
            <a:r>
              <a:rPr lang="en-US" sz="2600" dirty="0" smtClean="0">
                <a:latin typeface="BPreplay" panose="02000503000000020004" pitchFamily="50" charset="0"/>
              </a:rPr>
              <a:t>&gt; element </a:t>
            </a:r>
            <a:r>
              <a:rPr lang="en-US" sz="2600" dirty="0">
                <a:latin typeface="BPreplay" panose="02000503000000020004" pitchFamily="50" charset="0"/>
              </a:rPr>
              <a:t>allows you to divide and manipulate divisions of your HTML </a:t>
            </a:r>
            <a:r>
              <a:rPr lang="en-US" sz="2600" dirty="0" smtClean="0">
                <a:latin typeface="BPreplay" panose="02000503000000020004" pitchFamily="50" charset="0"/>
              </a:rPr>
              <a:t>document, while the </a:t>
            </a:r>
            <a:r>
              <a:rPr lang="en-US" sz="2600" dirty="0">
                <a:latin typeface="BPreplay" panose="02000503000000020004" pitchFamily="50" charset="0"/>
              </a:rPr>
              <a:t>&lt;span&gt; element allows </a:t>
            </a:r>
            <a:r>
              <a:rPr lang="en-US" sz="2600" dirty="0" smtClean="0">
                <a:latin typeface="BPreplay" panose="02000503000000020004" pitchFamily="50" charset="0"/>
              </a:rPr>
              <a:t>you to </a:t>
            </a:r>
            <a:r>
              <a:rPr lang="en-US" sz="2600" dirty="0">
                <a:latin typeface="BPreplay" panose="02000503000000020004" pitchFamily="50" charset="0"/>
              </a:rPr>
              <a:t>control smaller </a:t>
            </a:r>
            <a:r>
              <a:rPr lang="en-US" sz="2600" dirty="0" smtClean="0">
                <a:latin typeface="BPreplay" panose="02000503000000020004" pitchFamily="50" charset="0"/>
              </a:rPr>
              <a:t>manipulations, such </a:t>
            </a:r>
            <a:r>
              <a:rPr lang="en-US" sz="2600" dirty="0">
                <a:latin typeface="BPreplay" panose="02000503000000020004" pitchFamily="50" charset="0"/>
              </a:rPr>
              <a:t>as </a:t>
            </a:r>
            <a:r>
              <a:rPr lang="en-US" sz="2600" dirty="0" smtClean="0">
                <a:latin typeface="BPreplay" panose="02000503000000020004" pitchFamily="50" charset="0"/>
              </a:rPr>
              <a:t>text.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3122"/>
            <a:ext cx="12192000" cy="192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214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1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942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4435366" y="3868836"/>
            <a:ext cx="7756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4000" spc="-70" dirty="0" smtClean="0">
                <a:solidFill>
                  <a:srgbClr val="AF423F"/>
                </a:solidFill>
                <a:latin typeface="Arial Rounded MT Bold" panose="020F0704030504030204" pitchFamily="34" charset="0"/>
                <a:cs typeface="Times New Roman" pitchFamily="18" charset="0"/>
              </a:rPr>
              <a:t>Click the slide to start the quiz!</a:t>
            </a:r>
            <a:endParaRPr lang="en-US" sz="4000" spc="-70" dirty="0">
              <a:solidFill>
                <a:srgbClr val="AF423F"/>
              </a:solidFill>
              <a:latin typeface="Arial Rounded MT Bold" panose="020F0704030504030204" pitchFamily="34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68860" y="1828800"/>
            <a:ext cx="8123140" cy="1752600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71372" y="1752599"/>
            <a:ext cx="7604684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9000" dirty="0" smtClean="0">
                <a:solidFill>
                  <a:schemeClr val="bg1"/>
                </a:solidFill>
              </a:rPr>
              <a:t>Lesson Quiz!</a:t>
            </a:r>
            <a:endParaRPr lang="en-US" sz="9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35366" y="1015297"/>
            <a:ext cx="72232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4000" b="1" dirty="0" smtClean="0">
                <a:solidFill>
                  <a:srgbClr val="AF423F"/>
                </a:solidFill>
                <a:latin typeface="BPreplay" panose="02000503000000020004" pitchFamily="50" charset="0"/>
                <a:cs typeface="Times New Roman" pitchFamily="18" charset="0"/>
              </a:rPr>
              <a:t>You Got This! </a:t>
            </a:r>
            <a:endParaRPr lang="en-US" sz="4000" b="1" dirty="0">
              <a:solidFill>
                <a:srgbClr val="AF423F"/>
              </a:solidFill>
              <a:latin typeface="BPreplay" panose="02000503000000020004" pitchFamily="50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8" y="303672"/>
            <a:ext cx="3631746" cy="6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477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460474" y="2562924"/>
            <a:ext cx="75794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1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Download the exercise file below and open the file. </a:t>
            </a:r>
          </a:p>
          <a:p>
            <a:pPr>
              <a:tabLst>
                <a:tab pos="514350" algn="l"/>
              </a:tabLst>
            </a:pP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       (you must have Office 2013 on your PC).</a:t>
            </a:r>
          </a:p>
          <a:p>
            <a:pPr>
              <a:tabLst>
                <a:tab pos="514350" algn="l"/>
              </a:tabLst>
            </a:pPr>
            <a:endParaRPr lang="en-US" dirty="0" smtClean="0">
              <a:solidFill>
                <a:srgbClr val="005A9E"/>
              </a:solidFill>
              <a:latin typeface="BPreplay" panose="02000503000000020004" pitchFamily="50" charset="0"/>
            </a:endParaRP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2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Two</a:t>
            </a: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3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Three</a:t>
            </a: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4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Four</a:t>
            </a: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5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Five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24981" y="533400"/>
            <a:ext cx="8967019" cy="16383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05981" y="668719"/>
            <a:ext cx="8586019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pPr>
              <a:lnSpc>
                <a:spcPts val="8500"/>
              </a:lnSpc>
              <a:spcBef>
                <a:spcPts val="0"/>
              </a:spcBef>
            </a:pPr>
            <a:r>
              <a:rPr lang="en-US" sz="8500" spc="-200" dirty="0" smtClean="0">
                <a:solidFill>
                  <a:schemeClr val="bg1"/>
                </a:solidFill>
              </a:rPr>
              <a:t>Lesson Exercise</a:t>
            </a:r>
            <a:endParaRPr lang="en-US" sz="8500" spc="-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1" y="107730"/>
            <a:ext cx="2717710" cy="64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77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4114800" y="1480318"/>
            <a:ext cx="8077200" cy="2908995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419600" y="1797958"/>
            <a:ext cx="72645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0"/>
              </a:lnSpc>
              <a:spcAft>
                <a:spcPts val="600"/>
              </a:spcAft>
            </a:pPr>
            <a:r>
              <a:rPr lang="en-US" sz="9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Forms in HTML</a:t>
            </a:r>
            <a:endParaRPr lang="en-US" sz="9000" b="1" spc="-5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45114" y="4544705"/>
            <a:ext cx="74646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000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Review the presentation by clicking on each slide!</a:t>
            </a:r>
            <a:endParaRPr lang="en-US" sz="4000" dirty="0">
              <a:solidFill>
                <a:srgbClr val="AF423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96994" y="457200"/>
            <a:ext cx="7490206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  <a:spcAft>
                <a:spcPts val="3600"/>
              </a:spcAft>
            </a:pPr>
            <a:r>
              <a:rPr lang="en-US" sz="65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Slide Presentation</a:t>
            </a:r>
            <a:endParaRPr lang="en-US" sz="6500" b="1" spc="-50" dirty="0" smtClean="0">
              <a:solidFill>
                <a:srgbClr val="AF423F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2" y="281792"/>
            <a:ext cx="29887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791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4800018" y="3760113"/>
            <a:ext cx="75443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spcAft>
                <a:spcPts val="900"/>
              </a:spcAft>
            </a:pPr>
            <a:r>
              <a:rPr lang="en-US" sz="2200" spc="-2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Choose what to do next</a:t>
            </a:r>
            <a:r>
              <a:rPr lang="en-US" sz="800" spc="-2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 </a:t>
            </a:r>
            <a:r>
              <a:rPr lang="en-US" sz="2200" spc="-2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!</a:t>
            </a:r>
            <a:r>
              <a:rPr lang="en-US" sz="220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 Just </a:t>
            </a:r>
            <a:r>
              <a:rPr lang="en-US" sz="220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click </a:t>
            </a:r>
            <a:r>
              <a:rPr lang="en-US" sz="220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a button </a:t>
            </a:r>
            <a:r>
              <a:rPr lang="en-US" sz="220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below</a:t>
            </a:r>
            <a:r>
              <a:rPr lang="en-US" sz="80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 </a:t>
            </a:r>
            <a:r>
              <a:rPr lang="en-US" sz="220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!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14800" y="677110"/>
            <a:ext cx="8092441" cy="2808906"/>
          </a:xfrm>
          <a:prstGeom prst="rect">
            <a:avLst/>
          </a:prstGeom>
          <a:solidFill>
            <a:srgbClr val="AF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428744" y="819015"/>
            <a:ext cx="7620582" cy="2567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pPr>
              <a:lnSpc>
                <a:spcPts val="9000"/>
              </a:lnSpc>
              <a:spcBef>
                <a:spcPts val="0"/>
              </a:spcBef>
            </a:pPr>
            <a:r>
              <a:rPr lang="en-US" sz="9000" dirty="0" smtClean="0">
                <a:solidFill>
                  <a:schemeClr val="bg1"/>
                </a:solidFill>
              </a:rPr>
              <a:t>Lesson Navigation</a:t>
            </a:r>
            <a:endParaRPr lang="en-US" sz="9000" dirty="0">
              <a:solidFill>
                <a:schemeClr val="bg1"/>
              </a:solidFill>
            </a:endParaRPr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16116899"/>
              </p:ext>
            </p:extLst>
          </p:nvPr>
        </p:nvGraphicFramePr>
        <p:xfrm>
          <a:off x="4239768" y="4191000"/>
          <a:ext cx="7543800" cy="157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" y="304800"/>
            <a:ext cx="4530189" cy="640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2296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4800018" y="3760113"/>
            <a:ext cx="75443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spcAft>
                <a:spcPts val="900"/>
              </a:spcAft>
            </a:pPr>
            <a:r>
              <a:rPr lang="en-US" sz="2200" spc="-2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Choose what to do next</a:t>
            </a:r>
            <a:r>
              <a:rPr lang="en-US" sz="800" spc="-2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 </a:t>
            </a:r>
            <a:r>
              <a:rPr lang="en-US" sz="2200" spc="-2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!</a:t>
            </a:r>
            <a:r>
              <a:rPr lang="en-US" sz="220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 Just </a:t>
            </a:r>
            <a:r>
              <a:rPr lang="en-US" sz="220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click </a:t>
            </a:r>
            <a:r>
              <a:rPr lang="en-US" sz="2200" dirty="0" smtClean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a button </a:t>
            </a:r>
            <a:r>
              <a:rPr lang="en-US" sz="220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below</a:t>
            </a:r>
            <a:r>
              <a:rPr lang="en-US" sz="80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 </a:t>
            </a:r>
            <a:r>
              <a:rPr lang="en-US" sz="2200" dirty="0">
                <a:solidFill>
                  <a:srgbClr val="005A9E"/>
                </a:solidFill>
                <a:latin typeface="BPreplay" panose="02000503000000020004" pitchFamily="50" charset="0"/>
                <a:cs typeface="Times New Roman" pitchFamily="18" charset="0"/>
              </a:rPr>
              <a:t>!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14800" y="677110"/>
            <a:ext cx="8092441" cy="2808906"/>
          </a:xfrm>
          <a:prstGeom prst="rect">
            <a:avLst/>
          </a:prstGeom>
          <a:solidFill>
            <a:srgbClr val="AF4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28744" y="819015"/>
            <a:ext cx="7620582" cy="25679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pPr>
              <a:lnSpc>
                <a:spcPts val="9000"/>
              </a:lnSpc>
              <a:spcBef>
                <a:spcPts val="0"/>
              </a:spcBef>
            </a:pPr>
            <a:r>
              <a:rPr lang="en-US" sz="9000" dirty="0" smtClean="0">
                <a:solidFill>
                  <a:schemeClr val="bg1"/>
                </a:solidFill>
              </a:rPr>
              <a:t>Lesson Navigation</a:t>
            </a:r>
            <a:endParaRPr lang="en-US" sz="9000" dirty="0">
              <a:solidFill>
                <a:schemeClr val="bg1"/>
              </a:solidFill>
            </a:endParaRPr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884383034"/>
              </p:ext>
            </p:extLst>
          </p:nvPr>
        </p:nvGraphicFramePr>
        <p:xfrm>
          <a:off x="4239768" y="4191000"/>
          <a:ext cx="7543800" cy="157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" y="304800"/>
            <a:ext cx="4530189" cy="640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08679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4435366" y="3868836"/>
            <a:ext cx="77566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4000" spc="-70" dirty="0" smtClean="0">
                <a:solidFill>
                  <a:srgbClr val="AF423F"/>
                </a:solidFill>
                <a:latin typeface="Arial Rounded MT Bold" panose="020F0704030504030204" pitchFamily="34" charset="0"/>
                <a:cs typeface="Times New Roman" pitchFamily="18" charset="0"/>
              </a:rPr>
              <a:t>Click the slide to start the quiz!</a:t>
            </a:r>
            <a:endParaRPr lang="en-US" sz="4000" spc="-70" dirty="0">
              <a:solidFill>
                <a:srgbClr val="AF423F"/>
              </a:solidFill>
              <a:latin typeface="Arial Rounded MT Bold" panose="020F0704030504030204" pitchFamily="34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68860" y="1828800"/>
            <a:ext cx="8123140" cy="1752600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71372" y="1752599"/>
            <a:ext cx="7604684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9000" dirty="0" smtClean="0">
                <a:solidFill>
                  <a:schemeClr val="bg1"/>
                </a:solidFill>
              </a:rPr>
              <a:t>Lesson Quiz!</a:t>
            </a:r>
            <a:endParaRPr lang="en-US" sz="9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35366" y="1015297"/>
            <a:ext cx="72232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4000" b="1" dirty="0" smtClean="0">
                <a:solidFill>
                  <a:srgbClr val="AF423F"/>
                </a:solidFill>
                <a:latin typeface="BPreplay" panose="02000503000000020004" pitchFamily="50" charset="0"/>
                <a:cs typeface="Times New Roman" pitchFamily="18" charset="0"/>
              </a:rPr>
              <a:t>You Got This! </a:t>
            </a:r>
            <a:endParaRPr lang="en-US" sz="4000" b="1" dirty="0">
              <a:solidFill>
                <a:srgbClr val="AF423F"/>
              </a:solidFill>
              <a:latin typeface="BPreplay" panose="02000503000000020004" pitchFamily="50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8" y="303672"/>
            <a:ext cx="3631746" cy="6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39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372"/>
            <a:ext cx="12192000" cy="6857628"/>
            <a:chOff x="0" y="372"/>
            <a:chExt cx="12192000" cy="685762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460474" y="2562924"/>
            <a:ext cx="75794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1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Download the exercise file below and open the file. </a:t>
            </a:r>
          </a:p>
          <a:p>
            <a:pPr>
              <a:tabLst>
                <a:tab pos="514350" algn="l"/>
              </a:tabLst>
            </a:pP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       (you must have Office 2013 on your PC).</a:t>
            </a:r>
          </a:p>
          <a:p>
            <a:pPr>
              <a:tabLst>
                <a:tab pos="514350" algn="l"/>
              </a:tabLst>
            </a:pPr>
            <a:endParaRPr lang="en-US" dirty="0" smtClean="0">
              <a:solidFill>
                <a:srgbClr val="005A9E"/>
              </a:solidFill>
              <a:latin typeface="BPreplay" panose="02000503000000020004" pitchFamily="50" charset="0"/>
            </a:endParaRP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2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Two</a:t>
            </a: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3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Three</a:t>
            </a: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4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Four</a:t>
            </a:r>
          </a:p>
          <a:p>
            <a:pPr>
              <a:lnSpc>
                <a:spcPts val="2200"/>
              </a:lnSpc>
              <a:spcAft>
                <a:spcPts val="3000"/>
              </a:spcAft>
              <a:tabLst>
                <a:tab pos="514350" algn="l"/>
              </a:tabLst>
            </a:pPr>
            <a:r>
              <a:rPr lang="en-US" sz="4400" b="1" dirty="0" smtClean="0">
                <a:solidFill>
                  <a:srgbClr val="AF423F"/>
                </a:solidFill>
                <a:latin typeface="Arial Rounded MT Bold" panose="020F0704030504030204" pitchFamily="34" charset="0"/>
              </a:rPr>
              <a:t>5</a:t>
            </a:r>
            <a:r>
              <a:rPr lang="en-US" sz="2400" b="1" dirty="0" smtClean="0">
                <a:solidFill>
                  <a:srgbClr val="005A9E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solidFill>
                  <a:srgbClr val="005A9E"/>
                </a:solidFill>
                <a:latin typeface="BPreplay" panose="02000503000000020004" pitchFamily="50" charset="0"/>
              </a:rPr>
              <a:t>	</a:t>
            </a:r>
            <a:r>
              <a:rPr lang="en-US" dirty="0" smtClean="0">
                <a:solidFill>
                  <a:srgbClr val="005A9E"/>
                </a:solidFill>
                <a:latin typeface="BPreplay" panose="02000503000000020004" pitchFamily="50" charset="0"/>
              </a:rPr>
              <a:t>Step Five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24981" y="533400"/>
            <a:ext cx="8967019" cy="163830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05981" y="668719"/>
            <a:ext cx="8586019" cy="1485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pPr>
              <a:lnSpc>
                <a:spcPts val="8500"/>
              </a:lnSpc>
              <a:spcBef>
                <a:spcPts val="0"/>
              </a:spcBef>
            </a:pPr>
            <a:r>
              <a:rPr lang="en-US" sz="8500" spc="-200" dirty="0" smtClean="0">
                <a:solidFill>
                  <a:schemeClr val="bg1"/>
                </a:solidFill>
              </a:rPr>
              <a:t>Lesson Exercise</a:t>
            </a:r>
            <a:endParaRPr lang="en-US" sz="8500" spc="-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1" y="107730"/>
            <a:ext cx="2717710" cy="64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180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6857628"/>
            <a:chOff x="0" y="372"/>
            <a:chExt cx="12192000" cy="68576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0" y="2908372"/>
            <a:ext cx="4021016" cy="9255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434853"/>
            <a:ext cx="6858000" cy="925547"/>
          </a:xfrm>
          <a:prstGeom prst="rect">
            <a:avLst/>
          </a:prstGeom>
          <a:solidFill>
            <a:srgbClr val="7D6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4312" y="420975"/>
            <a:ext cx="10850888" cy="21698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 Fundamentals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r>
              <a:rPr lang="en-US" sz="2600" spc="-30" dirty="0" smtClean="0">
                <a:latin typeface="BPreplay" panose="02000503000000020004" pitchFamily="50" charset="0"/>
              </a:rPr>
              <a:t>HTML is the key essential element in web development.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r>
              <a:rPr lang="en-US" sz="2600" dirty="0" smtClean="0">
                <a:latin typeface="BPreplay" panose="02000503000000020004" pitchFamily="50" charset="0"/>
              </a:rPr>
              <a:t>It makes up the underlying structure of all webpages.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4312" y="2850446"/>
            <a:ext cx="10850888" cy="30931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Key Notes</a:t>
            </a:r>
            <a:endParaRPr lang="en-US" sz="5500" spc="-5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HTML is a markup language meaning Hyper Text Markup Language. </a:t>
            </a:r>
            <a:endParaRPr lang="en-US" sz="2600" dirty="0">
              <a:latin typeface="BPreplay" panose="02000503000000020004" pitchFamily="50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A good way to learn HTML is to look at your favorite HTML pages and pressing </a:t>
            </a:r>
            <a:r>
              <a:rPr lang="en-US" sz="2600" dirty="0" err="1" smtClean="0">
                <a:latin typeface="BPreplay" panose="02000503000000020004" pitchFamily="50" charset="0"/>
              </a:rPr>
              <a:t>Ctrl+U</a:t>
            </a:r>
            <a:r>
              <a:rPr lang="en-US" sz="2600" dirty="0" smtClean="0">
                <a:latin typeface="BPreplay" panose="02000503000000020004" pitchFamily="50" charset="0"/>
              </a:rPr>
              <a:t>.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HTML elements are the building block to an HTML doc.</a:t>
            </a:r>
            <a:endParaRPr lang="en-US" sz="2600" dirty="0">
              <a:latin typeface="BPreplay" panose="02000503000000020004" pitchFamily="50" charset="0"/>
            </a:endParaRPr>
          </a:p>
        </p:txBody>
      </p:sp>
      <p:pic>
        <p:nvPicPr>
          <p:cNvPr id="15" name="Shape 1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91600" y="1050521"/>
            <a:ext cx="2889739" cy="2310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7315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5"/>
            <a:stretch/>
          </p:blipFill>
          <p:spPr>
            <a:xfrm>
              <a:off x="761" y="0"/>
              <a:ext cx="12191239" cy="66294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rgbClr val="97B953"/>
                </a:gs>
                <a:gs pos="100000">
                  <a:srgbClr val="BDD29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0" y="762000"/>
            <a:ext cx="5867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592705"/>
            <a:ext cx="5334000" cy="1236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5500" dirty="0" smtClean="0">
                <a:solidFill>
                  <a:schemeClr val="bg1"/>
                </a:solidFill>
              </a:rPr>
              <a:t>Need to Know</a:t>
            </a:r>
            <a:endParaRPr lang="en-US" sz="55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38400" y="2357790"/>
            <a:ext cx="7620000" cy="1376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BPreplay" panose="02000503000000020004" pitchFamily="50" charset="0"/>
              </a:rPr>
              <a:t>  &lt;&gt;</a:t>
            </a:r>
            <a:r>
              <a:rPr lang="en-US" sz="4000" dirty="0" smtClean="0">
                <a:solidFill>
                  <a:srgbClr val="FF0000"/>
                </a:solidFill>
                <a:latin typeface="BPreplay" panose="02000503000000020004" pitchFamily="50" charset="0"/>
              </a:rPr>
              <a:t>some text</a:t>
            </a:r>
            <a:r>
              <a:rPr lang="en-US" sz="4000" dirty="0" smtClean="0">
                <a:solidFill>
                  <a:schemeClr val="tx1"/>
                </a:solidFill>
                <a:latin typeface="BPreplay" panose="02000503000000020004" pitchFamily="50" charset="0"/>
              </a:rPr>
              <a:t>&lt;/&gt;</a:t>
            </a:r>
            <a:r>
              <a:rPr lang="en-US" sz="4000" dirty="0" smtClean="0">
                <a:latin typeface="BPreplay" panose="02000503000000020004" pitchFamily="50" charset="0"/>
              </a:rPr>
              <a:t>&gt;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10" descr="http://www.rawheights.com/3958-red_arrow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9755096" flipH="1" flipV="1">
            <a:off x="4321349" y="3253548"/>
            <a:ext cx="914400" cy="1924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www.rawheights.com/3958-red_arrow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2083928" flipV="1">
            <a:off x="6996090" y="3230735"/>
            <a:ext cx="936078" cy="19703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34000" y="4475428"/>
            <a:ext cx="14244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BPreplay" panose="02000503000000020004" pitchFamily="50" charset="0"/>
              </a:rPr>
              <a:t>Tags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841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762" y="0"/>
              <a:ext cx="12191238" cy="66294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rgbClr val="FF781D"/>
                </a:gs>
                <a:gs pos="50000">
                  <a:srgbClr val="FF8837"/>
                </a:gs>
                <a:gs pos="100000">
                  <a:srgbClr val="FF9D5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3962400" y="814001"/>
            <a:ext cx="8229600" cy="914400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90999" y="630269"/>
            <a:ext cx="7696201" cy="1236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20000"/>
              </a:spcBef>
              <a:buFont typeface="Arial" pitchFamily="34" charset="0"/>
              <a:buNone/>
              <a:defRPr sz="6500" b="1" spc="-50">
                <a:solidFill>
                  <a:srgbClr val="C0000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5500" dirty="0" smtClean="0">
                <a:solidFill>
                  <a:schemeClr val="bg1"/>
                </a:solidFill>
              </a:rPr>
              <a:t>Need to Know</a:t>
            </a:r>
            <a:endParaRPr lang="en-US" sz="55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0999" y="2137500"/>
            <a:ext cx="7772401" cy="297773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>
              <a:lnSpc>
                <a:spcPts val="3300"/>
              </a:lnSpc>
              <a:spcBef>
                <a:spcPts val="0"/>
              </a:spcBef>
              <a:spcAft>
                <a:spcPts val="60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The head tag contains </a:t>
            </a:r>
            <a:r>
              <a:rPr lang="en-US" sz="2600" dirty="0">
                <a:latin typeface="BPreplay" panose="02000503000000020004" pitchFamily="50" charset="0"/>
              </a:rPr>
              <a:t>i</a:t>
            </a:r>
            <a:r>
              <a:rPr lang="en-US" sz="2600" dirty="0" smtClean="0">
                <a:latin typeface="BPreplay" panose="02000503000000020004" pitchFamily="50" charset="0"/>
              </a:rPr>
              <a:t>mportant information </a:t>
            </a:r>
            <a:r>
              <a:rPr lang="en-US" sz="2600" dirty="0">
                <a:latin typeface="BPreplay" panose="02000503000000020004" pitchFamily="50" charset="0"/>
              </a:rPr>
              <a:t>about </a:t>
            </a:r>
            <a:r>
              <a:rPr lang="en-US" sz="2600" dirty="0" smtClean="0">
                <a:latin typeface="BPreplay" panose="02000503000000020004" pitchFamily="50" charset="0"/>
              </a:rPr>
              <a:t>the document, like the title </a:t>
            </a:r>
            <a:r>
              <a:rPr lang="en-US" sz="2600" dirty="0">
                <a:latin typeface="BPreplay" panose="02000503000000020004" pitchFamily="50" charset="0"/>
              </a:rPr>
              <a:t>and links to stylesheets or </a:t>
            </a:r>
            <a:r>
              <a:rPr lang="en-US" sz="2600" dirty="0" smtClean="0">
                <a:latin typeface="BPreplay" panose="02000503000000020004" pitchFamily="50" charset="0"/>
              </a:rPr>
              <a:t>frameworks.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>
                <a:latin typeface="BPreplay" panose="02000503000000020004" pitchFamily="50" charset="0"/>
              </a:rPr>
              <a:t>ALL of </a:t>
            </a:r>
            <a:r>
              <a:rPr lang="en-US" sz="2600" dirty="0" smtClean="0">
                <a:latin typeface="BPreplay" panose="02000503000000020004" pitchFamily="50" charset="0"/>
              </a:rPr>
              <a:t>the content, such as paragraphs, </a:t>
            </a:r>
            <a:r>
              <a:rPr lang="en-US" sz="2600" dirty="0">
                <a:latin typeface="BPreplay" panose="02000503000000020004" pitchFamily="50" charset="0"/>
              </a:rPr>
              <a:t>are contained within </a:t>
            </a:r>
            <a:r>
              <a:rPr lang="en-US" sz="2600" dirty="0" smtClean="0">
                <a:latin typeface="BPreplay" panose="02000503000000020004" pitchFamily="50" charset="0"/>
              </a:rPr>
              <a:t>the body.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47068" y="5157774"/>
            <a:ext cx="3505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Preplay" panose="02000503000000020004" pitchFamily="50" charset="0"/>
              </a:rPr>
              <a:t>&lt;body&gt;</a:t>
            </a:r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some text</a:t>
            </a:r>
            <a:r>
              <a:rPr lang="en-US" dirty="0" smtClean="0">
                <a:solidFill>
                  <a:schemeClr val="tx1"/>
                </a:solidFill>
                <a:latin typeface="BPreplay" panose="02000503000000020004" pitchFamily="50" charset="0"/>
              </a:rPr>
              <a:t>&lt;/body&gt;</a:t>
            </a:r>
            <a:r>
              <a:rPr lang="en-US" dirty="0" smtClean="0">
                <a:latin typeface="BPreplay" panose="02000503000000020004" pitchFamily="50" charset="0"/>
              </a:rPr>
              <a:t>&gt;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47068" y="3562082"/>
            <a:ext cx="3505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Preplay" panose="02000503000000020004" pitchFamily="50" charset="0"/>
              </a:rPr>
              <a:t>&lt;head&gt;</a:t>
            </a:r>
            <a:r>
              <a:rPr lang="en-US" dirty="0" smtClean="0">
                <a:solidFill>
                  <a:srgbClr val="FF0000"/>
                </a:solidFill>
                <a:latin typeface="BPreplay" panose="02000503000000020004" pitchFamily="50" charset="0"/>
              </a:rPr>
              <a:t>some text</a:t>
            </a:r>
            <a:r>
              <a:rPr lang="en-US" dirty="0" smtClean="0">
                <a:solidFill>
                  <a:schemeClr val="tx1"/>
                </a:solidFill>
                <a:latin typeface="BPreplay" panose="02000503000000020004" pitchFamily="50" charset="0"/>
              </a:rPr>
              <a:t>&lt;/head&gt;</a:t>
            </a:r>
            <a:r>
              <a:rPr lang="en-US" dirty="0" smtClean="0">
                <a:latin typeface="BPreplay" panose="02000503000000020004" pitchFamily="50" charset="0"/>
              </a:rPr>
              <a:t>&gt;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7" y="0"/>
            <a:ext cx="297531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718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16"/>
            <a:stretch/>
          </p:blipFill>
          <p:spPr>
            <a:xfrm>
              <a:off x="0" y="-1"/>
              <a:ext cx="12191239" cy="662940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rgbClr val="604A7B"/>
                </a:gs>
                <a:gs pos="50000">
                  <a:srgbClr val="7D619F"/>
                </a:gs>
                <a:gs pos="100000">
                  <a:srgbClr val="9F8AB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677"/>
          <a:stretch/>
        </p:blipFill>
        <p:spPr>
          <a:xfrm>
            <a:off x="-762" y="-1"/>
            <a:ext cx="12192761" cy="61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08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2192000" cy="6857628"/>
            <a:chOff x="0" y="372"/>
            <a:chExt cx="12192000" cy="68576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22"/>
            <a:stretch/>
          </p:blipFill>
          <p:spPr>
            <a:xfrm>
              <a:off x="0" y="372"/>
              <a:ext cx="12192000" cy="662902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6172200"/>
              <a:ext cx="12192000" cy="685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rgbClr val="4578B5"/>
                </a:gs>
                <a:gs pos="100000">
                  <a:srgbClr val="749BCA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"/>
            <a:stretch/>
          </p:blipFill>
          <p:spPr>
            <a:xfrm>
              <a:off x="10686315" y="6291549"/>
              <a:ext cx="1277085" cy="435602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0" y="2772233"/>
            <a:ext cx="4038600" cy="925547"/>
          </a:xfrm>
          <a:prstGeom prst="rect">
            <a:avLst/>
          </a:prstGeom>
          <a:solidFill>
            <a:srgbClr val="7D6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-5862" y="453929"/>
            <a:ext cx="3815862" cy="9255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4312" y="421719"/>
            <a:ext cx="6532102" cy="209288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The Body</a:t>
            </a:r>
          </a:p>
          <a:p>
            <a:pPr marL="0" indent="0">
              <a:lnSpc>
                <a:spcPts val="3300"/>
              </a:lnSpc>
              <a:spcBef>
                <a:spcPts val="0"/>
              </a:spcBef>
              <a:spcAft>
                <a:spcPts val="600"/>
              </a:spcAft>
              <a:buSzPct val="150000"/>
              <a:buNone/>
            </a:pPr>
            <a:r>
              <a:rPr lang="en-US" sz="2600" dirty="0" smtClean="0">
                <a:latin typeface="BPreplay" panose="02000503000000020004" pitchFamily="50" charset="0"/>
              </a:rPr>
              <a:t>All of your content is stored in the body of your document</a:t>
            </a:r>
            <a:endParaRPr lang="en-US" sz="2600" dirty="0">
              <a:latin typeface="BPreplay" panose="02000503000000020004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4312" y="2743200"/>
            <a:ext cx="10850888" cy="38241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>
              <a:spcBef>
                <a:spcPct val="20000"/>
              </a:spcBef>
              <a:spcAft>
                <a:spcPts val="300"/>
              </a:spcAft>
              <a:buFont typeface="Wingdings" pitchFamily="2" charset="2"/>
              <a:buChar char="§"/>
              <a:defRPr sz="3000">
                <a:solidFill>
                  <a:srgbClr val="001A6C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fontAlgn="base">
              <a:spcBef>
                <a:spcPts val="0"/>
              </a:spcBef>
              <a:spcAft>
                <a:spcPts val="2400"/>
              </a:spcAft>
              <a:buSzPct val="150000"/>
              <a:buNone/>
            </a:pPr>
            <a:r>
              <a:rPr lang="en-US" sz="5500" spc="-5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Key Notes</a:t>
            </a:r>
            <a:endParaRPr lang="en-US" sz="5500" spc="-5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In your body you will find groups of heading tags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BPreplay" panose="02000503000000020004" pitchFamily="50" charset="0"/>
              </a:rPr>
              <a:t>There are 6 levels of headings in HTML &lt;h1&gt;&lt;/h1&gt;:&lt;h6&gt;&lt;/h6&gt;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2600" dirty="0">
                <a:latin typeface="BPreplay" panose="02000503000000020004" pitchFamily="50" charset="0"/>
              </a:rPr>
              <a:t>Paragraphs are usually always nested under headings, It is also a good practice in the art of code, called “writing clean code.”</a:t>
            </a: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endParaRPr lang="en-US" sz="2600" dirty="0" smtClean="0">
              <a:latin typeface="BPreplay" panose="02000503000000020004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81801" y="0"/>
            <a:ext cx="5410200" cy="3697780"/>
            <a:chOff x="1977049" y="1066801"/>
            <a:chExt cx="4203307" cy="3836286"/>
          </a:xfrm>
        </p:grpSpPr>
        <p:sp>
          <p:nvSpPr>
            <p:cNvPr id="3" name="Rectangle 2"/>
            <p:cNvSpPr/>
            <p:nvPr/>
          </p:nvSpPr>
          <p:spPr>
            <a:xfrm>
              <a:off x="1977049" y="1066801"/>
              <a:ext cx="4203307" cy="3836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1600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BODY</a:t>
              </a:r>
            </a:p>
            <a:p>
              <a:pPr algn="ctr"/>
              <a:endPara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86400" y="1337833"/>
              <a:ext cx="3804624" cy="33865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b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OUTER WRAPPER</a:t>
              </a: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2200" y="1752600"/>
              <a:ext cx="3429000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HEADER</a:t>
              </a:r>
              <a:endParaRPr lang="en-US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2200" y="4058964"/>
              <a:ext cx="3429000" cy="4572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FOOTER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81352" y="2349046"/>
              <a:ext cx="1009848" cy="159931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SIDEBAR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62200" y="2349046"/>
              <a:ext cx="2286000" cy="1599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MAIN WRAPPER</a:t>
              </a: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 smtClean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24092" y="2798398"/>
              <a:ext cx="1895508" cy="103196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POST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2978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BA9A0547906941B42188BAD96573A5" ma:contentTypeVersion="2" ma:contentTypeDescription="Create a new document." ma:contentTypeScope="" ma:versionID="81b78cb739f493ce8e4603cbbe751e65">
  <xsd:schema xmlns:xsd="http://www.w3.org/2001/XMLSchema" xmlns:xs="http://www.w3.org/2001/XMLSchema" xmlns:p="http://schemas.microsoft.com/office/2006/metadata/properties" xmlns:ns2="af75d198-6fd2-4d29-9eee-a86e39edfbc6" targetNamespace="http://schemas.microsoft.com/office/2006/metadata/properties" ma:root="true" ma:fieldsID="c10326333ef16eb882986b1b32bbffa3" ns2:_="">
    <xsd:import namespace="af75d198-6fd2-4d29-9eee-a86e39edfb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75d198-6fd2-4d29-9eee-a86e39edfbc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f75d198-6fd2-4d29-9eee-a86e39edfbc6">
      <UserInfo>
        <DisplayName>Nickee Taylor</DisplayName>
        <AccountId>290</AccountId>
        <AccountType/>
      </UserInfo>
      <UserInfo>
        <DisplayName>Brittany Perez</DisplayName>
        <AccountId>443</AccountId>
        <AccountType/>
      </UserInfo>
      <UserInfo>
        <DisplayName>LaVon Towns</DisplayName>
        <AccountId>396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D4095E3-A1AC-4843-9422-F6F11EABCB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2491E1-C6BF-4EEF-8309-035620F0E8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75d198-6fd2-4d29-9eee-a86e39edfb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2126A9-0602-400D-B85A-7724FD992954}">
  <ds:schemaRefs>
    <ds:schemaRef ds:uri="http://www.w3.org/XML/1998/namespace"/>
    <ds:schemaRef ds:uri="http://purl.org/dc/terms/"/>
    <ds:schemaRef ds:uri="af75d198-6fd2-4d29-9eee-a86e39edfbc6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16599</TotalTime>
  <Words>2300</Words>
  <Application>Microsoft Office PowerPoint</Application>
  <PresentationFormat>Widescreen</PresentationFormat>
  <Paragraphs>324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Calibri</vt:lpstr>
      <vt:lpstr>Arial Rounded MT Bold</vt:lpstr>
      <vt:lpstr>Times New Roman</vt:lpstr>
      <vt:lpstr>Arial</vt:lpstr>
      <vt:lpstr>Wingdings</vt:lpstr>
      <vt:lpstr>BPreplay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”Home”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cholland</dc:creator>
  <cp:lastModifiedBy>Student</cp:lastModifiedBy>
  <cp:revision>626</cp:revision>
  <dcterms:created xsi:type="dcterms:W3CDTF">2014-12-02T20:38:46Z</dcterms:created>
  <dcterms:modified xsi:type="dcterms:W3CDTF">2016-06-07T22:21:30Z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0x0101008DBA9A0547906941B42188BAD96573A5</vt:lpwstr>
  </property>
</Properties>
</file>